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261" r:id="rId3"/>
    <p:sldId id="267" r:id="rId5"/>
    <p:sldId id="268" r:id="rId6"/>
    <p:sldId id="269" r:id="rId7"/>
    <p:sldId id="273" r:id="rId8"/>
    <p:sldId id="258" r:id="rId9"/>
    <p:sldId id="259" r:id="rId10"/>
    <p:sldId id="260" r:id="rId11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5C4C"/>
    <a:srgbClr val="466251"/>
    <a:srgbClr val="557763"/>
    <a:srgbClr val="395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05" autoAdjust="0"/>
  </p:normalViewPr>
  <p:slideViewPr>
    <p:cSldViewPr snapToGrid="0" showGuides="1">
      <p:cViewPr varScale="1">
        <p:scale>
          <a:sx n="102" d="100"/>
          <a:sy n="102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47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cs typeface="Times New Roman" panose="0202060305040502030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Times New Roman" panose="02020603050405020304" charset="0"/>
              </a:rPr>
            </a:fld>
            <a:endParaRPr lang="zh-CN" altLang="en-US">
              <a:cs typeface="Times New Roman" panose="0202060305040502030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cs typeface="Times New Roman" panose="0202060305040502030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Times New Roman" panose="02020603050405020304" charset="0"/>
              </a:rPr>
            </a:fld>
            <a:endParaRPr lang="zh-CN" altLang="en-US">
              <a:cs typeface="Times New Roman" panose="0202060305040502030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Times New Roman" panose="02020603050405020304" charset="0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Times New Roman" panose="02020603050405020304" charset="0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Times New Roman" panose="0202060305040502030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Times New Roman" panose="0202060305040502030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Times New Roman" panose="0202060305040502030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Times New Roman" panose="0202060305040502030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Times New Roman" panose="0202060305040502030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b="1" dirty="0">
                <a:effectLst/>
                <a:sym typeface="+mn-ea"/>
              </a:rPr>
              <a:t>文件要求：</a:t>
            </a:r>
            <a:endParaRPr lang="zh-CN" altLang="en-US" b="1" dirty="0">
              <a:effectLst/>
              <a:sym typeface="+mn-ea"/>
            </a:endParaRPr>
          </a:p>
          <a:p>
            <a:r>
              <a:rPr lang="en-US" altLang="zh-CN" dirty="0">
                <a:effectLst/>
                <a:sym typeface="+mn-ea"/>
              </a:rPr>
              <a:t>1.</a:t>
            </a:r>
            <a:r>
              <a:rPr lang="zh-CN" altLang="en-US" dirty="0">
                <a:effectLst/>
                <a:sym typeface="+mn-ea"/>
              </a:rPr>
              <a:t>篇幅：</a:t>
            </a:r>
            <a:r>
              <a:rPr lang="en-US" altLang="zh-CN" dirty="0">
                <a:effectLst/>
                <a:sym typeface="+mn-ea"/>
              </a:rPr>
              <a:t>16:9</a:t>
            </a:r>
            <a:r>
              <a:rPr lang="zh-CN" altLang="zh-CN" dirty="0">
                <a:effectLst/>
                <a:sym typeface="+mn-ea"/>
              </a:rPr>
              <a:t>宽幅画面比例尺寸；</a:t>
            </a:r>
            <a:endParaRPr lang="zh-CN" altLang="zh-CN" dirty="0">
              <a:effectLst/>
              <a:sym typeface="+mn-ea"/>
            </a:endParaRPr>
          </a:p>
          <a:p>
            <a:r>
              <a:rPr lang="en-US" altLang="zh-CN" dirty="0">
                <a:effectLst/>
                <a:sym typeface="+mn-ea"/>
              </a:rPr>
              <a:t>2.</a:t>
            </a:r>
            <a:r>
              <a:rPr lang="zh-CN" altLang="en-US" dirty="0">
                <a:effectLst/>
                <a:sym typeface="+mn-ea"/>
              </a:rPr>
              <a:t>格式：</a:t>
            </a:r>
            <a:r>
              <a:rPr lang="zh-CN" altLang="zh-CN" dirty="0">
                <a:effectLst/>
                <a:sym typeface="+mn-ea"/>
              </a:rPr>
              <a:t>格式为</a:t>
            </a:r>
            <a:r>
              <a:rPr lang="en-US" altLang="zh-CN" dirty="0">
                <a:effectLst/>
                <a:sym typeface="+mn-ea"/>
              </a:rPr>
              <a:t>PPT</a:t>
            </a:r>
            <a:r>
              <a:rPr lang="zh-CN" altLang="zh-CN" dirty="0">
                <a:effectLst/>
                <a:sym typeface="+mn-ea"/>
              </a:rPr>
              <a:t>或</a:t>
            </a:r>
            <a:r>
              <a:rPr lang="en-US" altLang="zh-CN" dirty="0">
                <a:effectLst/>
                <a:sym typeface="+mn-ea"/>
              </a:rPr>
              <a:t>PPTX</a:t>
            </a:r>
            <a:r>
              <a:rPr lang="zh-CN" altLang="en-US" dirty="0">
                <a:effectLst/>
                <a:sym typeface="+mn-ea"/>
              </a:rPr>
              <a:t>。</a:t>
            </a:r>
            <a:endParaRPr lang="en-US" altLang="zh-CN" kern="1200" dirty="0">
              <a:solidFill>
                <a:schemeClr val="tx1"/>
              </a:solidFill>
              <a:effectLst/>
              <a:latin typeface="+mn-lt"/>
              <a:ea typeface="+mn-ea"/>
            </a:endParaRPr>
          </a:p>
          <a:p>
            <a:r>
              <a:rPr lang="zh-CN" altLang="en-US" b="1" dirty="0">
                <a:sym typeface="+mn-ea"/>
              </a:rPr>
              <a:t>字体要求：</a:t>
            </a:r>
            <a:endParaRPr lang="zh-CN" altLang="en-US" b="1" dirty="0">
              <a:sym typeface="+mn-ea"/>
            </a:endParaRPr>
          </a:p>
          <a:p>
            <a:r>
              <a:rPr lang="en-US" altLang="zh-CN" kern="0" dirty="0">
                <a:sym typeface="+mn-ea"/>
              </a:rPr>
              <a:t>1.</a:t>
            </a:r>
            <a:r>
              <a:rPr lang="zh-CN" altLang="en-US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题干区域</a:t>
            </a:r>
            <a:r>
              <a:rPr lang="zh-CN" altLang="en-US" kern="0" dirty="0">
                <a:sym typeface="+mn-ea"/>
              </a:rPr>
              <a:t>：</a:t>
            </a:r>
            <a:r>
              <a:rPr lang="zh-CN" altLang="en-US" kern="0" dirty="0">
                <a:solidFill>
                  <a:schemeClr val="bg1"/>
                </a:solidFill>
                <a:latin typeface="仿宋" panose="02010609060101010101" charset="-122"/>
                <a:ea typeface="微软雅黑" panose="020B0503020204020204" charset="-122"/>
                <a:sym typeface="+mn-ea"/>
              </a:rPr>
              <a:t>中文字体使用</a:t>
            </a:r>
            <a:r>
              <a:rPr lang="en-US" altLang="zh-CN" kern="0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charset="0"/>
                <a:sym typeface="+mn-ea"/>
              </a:rPr>
              <a:t>“</a:t>
            </a:r>
            <a:r>
              <a:rPr lang="zh-CN" altLang="en-US" kern="0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charset="0"/>
                <a:sym typeface="+mn-ea"/>
              </a:rPr>
              <a:t>宋体</a:t>
            </a:r>
            <a:r>
              <a:rPr lang="en-US" altLang="zh-CN" kern="0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charset="0"/>
                <a:sym typeface="+mn-ea"/>
              </a:rPr>
              <a:t>”，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西文字体（如英文，学科的变量名、单位、关系符等）使用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en-US" altLang="zh-CN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Times New Roman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；字号默认使用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en-US" altLang="zh-CN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</a:t>
            </a:r>
            <a:r>
              <a:rPr lang="zh-CN" altLang="en-US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号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，可根据内容适当调整，最低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18号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，最大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“24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号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；颜色使用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白色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；行距默认使用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en-US" altLang="zh-CN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30</a:t>
            </a:r>
            <a:r>
              <a:rPr lang="zh-CN" altLang="en-US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磅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，可根据内容适当调整，最低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“24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磅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，最大建议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“36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磅</a:t>
            </a:r>
            <a:r>
              <a:rPr lang="en-US" altLang="zh-CN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，若文字行包含上下的公式类，自行调整。</a:t>
            </a:r>
            <a:endParaRPr lang="zh-CN" altLang="en-US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kern="0" dirty="0">
                <a:sym typeface="+mn-ea"/>
              </a:rPr>
              <a:t>2.</a:t>
            </a:r>
            <a:r>
              <a:rPr lang="zh-CN" altLang="en-US" kern="0" dirty="0">
                <a:sym typeface="+mn-ea"/>
              </a:rPr>
              <a:t>解题区域：</a:t>
            </a:r>
            <a:r>
              <a:rPr lang="zh-CN" altLang="en-US" kern="0" dirty="0">
                <a:solidFill>
                  <a:srgbClr val="FFFF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中文</a:t>
            </a:r>
            <a:r>
              <a:rPr lang="zh-CN" altLang="en-US" kern="0" dirty="0">
                <a:solidFill>
                  <a:schemeClr val="bg1"/>
                </a:solidFill>
                <a:latin typeface="仿宋" panose="02010609060101010101" charset="-122"/>
                <a:ea typeface="微软雅黑" panose="020B0503020204020204" charset="-122"/>
                <a:sym typeface="+mn-ea"/>
              </a:rPr>
              <a:t>字体</a:t>
            </a:r>
            <a:r>
              <a:rPr lang="zh-CN" altLang="en-US" kern="0" dirty="0">
                <a:solidFill>
                  <a:srgbClr val="FFFF0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使用“宋体”，</a:t>
            </a:r>
            <a:r>
              <a:rPr lang="zh-CN" alt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西文字体（如英文，学科的变量名、单位、关系符等）使用</a:t>
            </a:r>
            <a:r>
              <a:rPr lang="en-US" altLang="zh-CN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“Times New Roman”</a:t>
            </a:r>
            <a:r>
              <a:rPr lang="zh-CN" alt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r>
              <a:rPr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字号默认使用“2</a:t>
            </a:r>
            <a:r>
              <a:rPr 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0</a:t>
            </a:r>
            <a:r>
              <a:rPr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号”，可根据内容适当调整，最低“18号”，最大“24号”</a:t>
            </a:r>
            <a:r>
              <a:rPr lang="zh-CN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r>
              <a:rPr lang="zh-CN" alt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颜色统一使用“黄色”；行距默认使用</a:t>
            </a:r>
            <a:r>
              <a:rPr lang="en-US" altLang="zh-CN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“30</a:t>
            </a:r>
            <a:r>
              <a:rPr lang="zh-CN" alt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磅</a:t>
            </a:r>
            <a:r>
              <a:rPr lang="en-US" altLang="zh-CN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，可根据内容适当调整，最低</a:t>
            </a:r>
            <a:r>
              <a:rPr lang="en-US" altLang="zh-CN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“24</a:t>
            </a:r>
            <a:r>
              <a:rPr lang="zh-CN" alt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磅</a:t>
            </a:r>
            <a:r>
              <a:rPr lang="en-US" altLang="zh-CN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，最大建议</a:t>
            </a:r>
            <a:r>
              <a:rPr lang="en-US" altLang="zh-CN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“36</a:t>
            </a:r>
            <a:r>
              <a:rPr lang="zh-CN" alt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磅</a:t>
            </a:r>
            <a:r>
              <a:rPr lang="en-US" altLang="zh-CN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，若文字行包含上下的公式类，自行调整。</a:t>
            </a:r>
            <a:endParaRPr lang="zh-CN" altLang="en-US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altLang="zh-CN" dirty="0"/>
          </a:p>
          <a:p>
            <a:r>
              <a:rPr lang="zh-CN" altLang="en-US" dirty="0"/>
              <a:t>特别说明：</a:t>
            </a:r>
            <a:endParaRPr lang="zh-CN" altLang="en-US" dirty="0"/>
          </a:p>
          <a:p>
            <a:r>
              <a:rPr lang="en-US" altLang="zh-CN" dirty="0">
                <a:sym typeface="+mn-ea"/>
              </a:rPr>
              <a:t>***</a:t>
            </a:r>
            <a:r>
              <a:rPr lang="zh-CN" altLang="en-US" dirty="0">
                <a:sym typeface="+mn-ea"/>
              </a:rPr>
              <a:t>数学、物理及化学学科等特殊</a:t>
            </a:r>
            <a:r>
              <a:rPr lang="zh-CN" altLang="en-US" b="1" dirty="0">
                <a:sym typeface="+mn-ea"/>
              </a:rPr>
              <a:t>变量字母</a:t>
            </a:r>
            <a:r>
              <a:rPr lang="zh-CN" altLang="en-US" dirty="0">
                <a:sym typeface="+mn-ea"/>
              </a:rPr>
              <a:t>符号使用</a:t>
            </a:r>
            <a:r>
              <a:rPr lang="en-US" altLang="zh-CN" dirty="0">
                <a:sym typeface="+mn-ea"/>
              </a:rPr>
              <a:t>“</a:t>
            </a:r>
            <a:r>
              <a:rPr lang="zh-CN" altLang="en-US" b="1" dirty="0">
                <a:sym typeface="+mn-ea"/>
              </a:rPr>
              <a:t>斜体</a:t>
            </a:r>
            <a:r>
              <a:rPr lang="en-US" altLang="zh-CN" dirty="0">
                <a:sym typeface="+mn-ea"/>
              </a:rPr>
              <a:t>”</a:t>
            </a:r>
            <a:r>
              <a:rPr lang="zh-CN" altLang="en-US" dirty="0">
                <a:sym typeface="+mn-ea"/>
              </a:rPr>
              <a:t>的</a:t>
            </a:r>
            <a:r>
              <a:rPr lang="en-US" altLang="zh-CN" dirty="0">
                <a:sym typeface="+mn-ea"/>
              </a:rPr>
              <a:t>“</a:t>
            </a:r>
            <a:r>
              <a:rPr lang="en-US" altLang="zh-CN" b="1" dirty="0">
                <a:sym typeface="+mn-ea"/>
              </a:rPr>
              <a:t>Times New Roman</a:t>
            </a:r>
            <a:r>
              <a:rPr lang="en-US" altLang="zh-CN" dirty="0">
                <a:sym typeface="+mn-ea"/>
              </a:rPr>
              <a:t>”</a:t>
            </a:r>
            <a:r>
              <a:rPr lang="zh-CN" altLang="en-US" dirty="0">
                <a:sym typeface="+mn-ea"/>
              </a:rPr>
              <a:t>字体，如：</a:t>
            </a:r>
            <a:r>
              <a:rPr lang="en-US" altLang="zh-CN" i="1" dirty="0">
                <a:sym typeface="+mn-ea"/>
              </a:rPr>
              <a:t>x y z</a:t>
            </a: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字符等；</a:t>
            </a:r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单位字母符号使用</a:t>
            </a:r>
            <a:r>
              <a:rPr lang="en-US" altLang="zh-CN" dirty="0">
                <a:sym typeface="+mn-ea"/>
              </a:rPr>
              <a:t>“</a:t>
            </a:r>
            <a:r>
              <a:rPr lang="zh-CN" altLang="en-US" dirty="0">
                <a:sym typeface="+mn-ea"/>
              </a:rPr>
              <a:t>正常</a:t>
            </a:r>
            <a:r>
              <a:rPr lang="en-US" altLang="zh-CN" dirty="0">
                <a:sym typeface="+mn-ea"/>
              </a:rPr>
              <a:t>”</a:t>
            </a:r>
            <a:r>
              <a:rPr lang="zh-CN" altLang="en-US" dirty="0">
                <a:sym typeface="+mn-ea"/>
              </a:rPr>
              <a:t>的</a:t>
            </a:r>
            <a:r>
              <a:rPr lang="en-US" altLang="zh-CN" dirty="0">
                <a:sym typeface="+mn-ea"/>
              </a:rPr>
              <a:t>“</a:t>
            </a:r>
            <a:r>
              <a:rPr lang="en-US" altLang="zh-CN" b="1" dirty="0">
                <a:sym typeface="+mn-ea"/>
              </a:rPr>
              <a:t>Times New Roman</a:t>
            </a:r>
            <a:r>
              <a:rPr lang="en-US" altLang="zh-CN" dirty="0">
                <a:sym typeface="+mn-ea"/>
              </a:rPr>
              <a:t>”</a:t>
            </a:r>
            <a:r>
              <a:rPr lang="zh-CN" altLang="en-US" dirty="0">
                <a:sym typeface="+mn-ea"/>
              </a:rPr>
              <a:t>字体，如</a:t>
            </a:r>
            <a:r>
              <a:rPr lang="en-US" altLang="zh-CN" dirty="0">
                <a:sym typeface="+mn-ea"/>
              </a:rPr>
              <a:t> km</a:t>
            </a:r>
            <a:r>
              <a:rPr lang="zh-CN" altLang="en-US" dirty="0">
                <a:sym typeface="+mn-ea"/>
              </a:rPr>
              <a:t>。</a:t>
            </a:r>
            <a:endParaRPr lang="zh-CN" altLang="en-US" dirty="0">
              <a:sym typeface="+mn-ea"/>
            </a:endParaRPr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548080" y="1777754"/>
            <a:ext cx="2592760" cy="33024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Times New Roman" panose="02020603050405020304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762812" y="1991128"/>
            <a:ext cx="2179608" cy="2875743"/>
          </a:xfrm>
          <a:prstGeom prst="rect">
            <a:avLst/>
          </a:prstGeom>
          <a:noFill/>
          <a:ln>
            <a:solidFill>
              <a:srgbClr val="2FD1C5">
                <a:alpha val="2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200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charset="0"/>
              </a:rPr>
              <a:t>此处插入本人近期照片，照片要</a:t>
            </a:r>
            <a:r>
              <a:rPr lang="en-US" altLang="zh-CN" sz="2200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charset="0"/>
              </a:rPr>
              <a:t>  </a:t>
            </a:r>
            <a:r>
              <a:rPr lang="zh-CN" altLang="en-US" sz="2200" dirty="0">
                <a:solidFill>
                  <a:schemeClr val="tx1">
                    <a:lumMod val="50000"/>
                    <a:lumOff val="50000"/>
                  </a:schemeClr>
                </a:solidFill>
                <a:cs typeface="Times New Roman" panose="02020603050405020304" charset="0"/>
              </a:rPr>
              <a:t>占满里面的蓝框但不能超出蓝框</a:t>
            </a:r>
            <a:endParaRPr lang="zh-CN" altLang="en-US" dirty="0"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5433060" y="3044825"/>
            <a:ext cx="1019810" cy="5340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2FD1C5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单位：       </a:t>
            </a:r>
            <a:endParaRPr lang="zh-CN" altLang="en-US" sz="2000" dirty="0">
              <a:solidFill>
                <a:srgbClr val="2FD1C5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5433060" y="2494915"/>
            <a:ext cx="88709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2FD1C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主讲：</a:t>
            </a:r>
            <a:endParaRPr lang="zh-CN" altLang="en-US" sz="2000" dirty="0">
              <a:solidFill>
                <a:srgbClr val="2FD1C5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50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0" y="6195060"/>
            <a:ext cx="12192000" cy="662940"/>
          </a:xfrm>
          <a:prstGeom prst="rect">
            <a:avLst/>
          </a:prstGeom>
          <a:solidFill>
            <a:srgbClr val="3B4C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Times New Roman" panose="02020603050405020304" charset="0"/>
            </a:endParaRP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9825355" y="6254750"/>
            <a:ext cx="2246630" cy="546100"/>
            <a:chOff x="14903" y="9640"/>
            <a:chExt cx="3538" cy="860"/>
          </a:xfrm>
        </p:grpSpPr>
        <p:sp>
          <p:nvSpPr>
            <p:cNvPr id="9" name="文本框 8"/>
            <p:cNvSpPr txBox="1"/>
            <p:nvPr userDrawn="1"/>
          </p:nvSpPr>
          <p:spPr>
            <a:xfrm>
              <a:off x="15873" y="9780"/>
              <a:ext cx="2568" cy="580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zh-CN" altLang="en-US" spc="100" dirty="0">
                  <a:solidFill>
                    <a:schemeClr val="bg1">
                      <a:alpha val="80000"/>
                    </a:schemeClr>
                  </a:solidFill>
                  <a:uFillTx/>
                  <a:latin typeface="微软雅黑" panose="020B0503020204020204" charset="-122"/>
                  <a:ea typeface="微软雅黑" panose="020B0503020204020204" charset="-122"/>
                  <a:cs typeface="Times New Roman" panose="02020603050405020304" charset="0"/>
                </a:rPr>
                <a:t>江西智慧教育</a:t>
              </a:r>
              <a:endParaRPr lang="zh-CN" altLang="en-US" spc="100" dirty="0">
                <a:solidFill>
                  <a:schemeClr val="bg1">
                    <a:alpha val="80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/>
          </p:nvPicPr>
          <p:blipFill>
            <a:blip r:embed="rId3">
              <a:alphaModFix amt="8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4903" y="9640"/>
              <a:ext cx="1096" cy="86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 userDrawn="1"/>
        </p:nvSpPr>
        <p:spPr>
          <a:xfrm flipH="1">
            <a:off x="377825" y="458793"/>
            <a:ext cx="11479214" cy="5737988"/>
          </a:xfrm>
          <a:prstGeom prst="rect">
            <a:avLst/>
          </a:prstGeom>
          <a:noFill/>
          <a:ln>
            <a:solidFill>
              <a:srgbClr val="425C4C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image" Target="../media/image4.png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6" Type="http://schemas.openxmlformats.org/officeDocument/2006/relationships/slideLayout" Target="../slideLayouts/slideLayout1.xml"/><Relationship Id="rId25" Type="http://schemas.openxmlformats.org/officeDocument/2006/relationships/tags" Target="../tags/tag40.xml"/><Relationship Id="rId24" Type="http://schemas.openxmlformats.org/officeDocument/2006/relationships/tags" Target="../tags/tag39.xml"/><Relationship Id="rId23" Type="http://schemas.openxmlformats.org/officeDocument/2006/relationships/tags" Target="../tags/tag38.xml"/><Relationship Id="rId22" Type="http://schemas.openxmlformats.org/officeDocument/2006/relationships/tags" Target="../tags/tag37.xml"/><Relationship Id="rId21" Type="http://schemas.openxmlformats.org/officeDocument/2006/relationships/tags" Target="../tags/tag36.xml"/><Relationship Id="rId20" Type="http://schemas.openxmlformats.org/officeDocument/2006/relationships/tags" Target="../tags/tag35.xml"/><Relationship Id="rId2" Type="http://schemas.openxmlformats.org/officeDocument/2006/relationships/tags" Target="../tags/tag18.xml"/><Relationship Id="rId19" Type="http://schemas.openxmlformats.org/officeDocument/2006/relationships/tags" Target="../tags/tag34.xml"/><Relationship Id="rId18" Type="http://schemas.openxmlformats.org/officeDocument/2006/relationships/tags" Target="../tags/tag33.xml"/><Relationship Id="rId17" Type="http://schemas.openxmlformats.org/officeDocument/2006/relationships/tags" Target="../tags/tag32.xml"/><Relationship Id="rId16" Type="http://schemas.openxmlformats.org/officeDocument/2006/relationships/tags" Target="../tags/tag31.xml"/><Relationship Id="rId15" Type="http://schemas.openxmlformats.org/officeDocument/2006/relationships/tags" Target="../tags/tag30.xml"/><Relationship Id="rId14" Type="http://schemas.openxmlformats.org/officeDocument/2006/relationships/tags" Target="../tags/tag29.xml"/><Relationship Id="rId13" Type="http://schemas.openxmlformats.org/officeDocument/2006/relationships/tags" Target="../tags/tag28.xml"/><Relationship Id="rId12" Type="http://schemas.openxmlformats.org/officeDocument/2006/relationships/tags" Target="../tags/tag27.xml"/><Relationship Id="rId11" Type="http://schemas.openxmlformats.org/officeDocument/2006/relationships/tags" Target="../tags/tag26.xml"/><Relationship Id="rId10" Type="http://schemas.openxmlformats.org/officeDocument/2006/relationships/tags" Target="../tags/tag25.xml"/><Relationship Id="rId1" Type="http://schemas.openxmlformats.org/officeDocument/2006/relationships/tags" Target="../tags/tag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46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4180" y="459105"/>
            <a:ext cx="7905115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　　这是「题干区域」，请将题干内容复制或手动输入到此区域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。此区域中文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字体使用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2000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宋体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”，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西文字体（如英文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学科的变量名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单位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关系符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等）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使用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en-US" altLang="zh-CN" sz="2000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Times New Roman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；字号默认使用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en-US" altLang="zh-CN" sz="2000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20</a:t>
            </a:r>
            <a:r>
              <a:rPr lang="zh-CN" altLang="en-US" sz="2000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，可根据内容适当调整，最低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18号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，最大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24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号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；颜色使用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白色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；行距默认使用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en-US" altLang="zh-CN" sz="2000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30</a:t>
            </a:r>
            <a:r>
              <a:rPr lang="zh-CN" altLang="en-US" sz="2000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磅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，可根据内容适当调整，最低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“24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磅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，最大建议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“36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磅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，若文字行包含上下的公式类，自行调整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0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4815" y="2858135"/>
            <a:ext cx="9133205" cy="33680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解析：</a:t>
            </a:r>
            <a:endParaRPr lang="en-US" altLang="zh-CN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这是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「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解题区域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」，这里列出解题步骤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，可插入文字、图片、视频等素材，但题干和解题内容都不能超出最外边的虚框，如果解析内容较多一页写不下，可插入多页写在后续页面。此区域中文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字体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使用“宋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体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”，西文字体（如英文，学科的变量名、单位、关系符等）使用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“Times New Roman”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字号默认使用“2</a:t>
            </a:r>
            <a:r>
              <a:rPr 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号”，可根据内容适当调整，最低“18号”，最大“24号”</a:t>
            </a:r>
            <a:r>
              <a:rPr 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颜色统一使用“黄色”；行距默认使用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“30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磅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，可根据内容适当调整，最低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“24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磅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，最大建议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“36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磅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</a:rPr>
              <a:t>，若文字行包含上下的公式类，自行调整。</a:t>
            </a:r>
            <a:endParaRPr lang="zh-CN" altLang="en-US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9557385" y="3437255"/>
            <a:ext cx="2447925" cy="2209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295" y="644525"/>
            <a:ext cx="3676650" cy="20288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7825" y="459105"/>
            <a:ext cx="11482070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2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解决问题我最棒。（列方程解答）</a:t>
            </a:r>
            <a:endParaRPr lang="zh-CN" altLang="en-US" sz="22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indent="0" algn="l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2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猴爸爸和猴宝宝的体重一共是32kg，猴爸爸的体重是猴宝宝的3倍。猴爸爸和猴宝宝的体重各是多少千克？</a:t>
            </a:r>
            <a:endParaRPr lang="zh-CN" altLang="en-US" sz="22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7825" y="2066925"/>
            <a:ext cx="11474450" cy="3938270"/>
          </a:xfrm>
          <a:prstGeom prst="rect">
            <a:avLst/>
          </a:prstGeom>
        </p:spPr>
        <p:txBody>
          <a:bodyPr wrap="square" rtlCol="0" anchor="t" anchorCtr="0">
            <a:spAutoFit/>
          </a:bodyPr>
          <a:lstStyle/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解析：</a:t>
            </a:r>
            <a:endParaRPr lang="zh-CN" altLang="en-US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本题把猴宝宝的体重看成单位“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1”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，可设猴宝宝的体重为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2000" i="1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x 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kg,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则猴爸爸的体重为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3</a:t>
            </a:r>
            <a:r>
              <a:rPr lang="en-US" altLang="zh-CN" sz="2000" i="1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x 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kg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endParaRPr lang="zh-CN" altLang="en-US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依据猴爸爸的体重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+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猴宝宝的体重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=32kg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，即可列方程解答。</a:t>
            </a:r>
            <a:endParaRPr lang="en-US" altLang="zh-CN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解：设猴宝宝的体重为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2000" i="1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x 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kg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</a:t>
            </a:r>
            <a:r>
              <a:rPr lang="en-US" altLang="zh-CN" sz="2000" i="1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x 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+ 3</a:t>
            </a:r>
            <a:r>
              <a:rPr lang="en-US" altLang="zh-CN" sz="2000" i="1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x 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 32</a:t>
            </a:r>
            <a:endParaRPr lang="en-US" altLang="zh-CN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4</a:t>
            </a:r>
            <a:r>
              <a:rPr lang="en-US" altLang="zh-CN" sz="2000" i="1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x 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 32</a:t>
            </a:r>
            <a:endParaRPr lang="en-US" altLang="zh-CN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4</a:t>
            </a:r>
            <a:r>
              <a:rPr lang="en-US" altLang="zh-CN" sz="2000" i="1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x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÷4 = 32÷4</a:t>
            </a:r>
            <a:endParaRPr lang="en-US" altLang="zh-CN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</a:t>
            </a:r>
            <a:r>
              <a:rPr lang="en-US" altLang="zh-CN" sz="2000" i="1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x 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 8</a:t>
            </a:r>
            <a:endParaRPr lang="en-US" altLang="zh-CN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猴爸爸的体重：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8×3=24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kg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zh-CN" altLang="en-US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答：猴爸爸的体重为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24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千克，猴宝宝的体重为</a:t>
            </a:r>
            <a:r>
              <a:rPr lang="en-US" altLang="zh-CN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</a:t>
            </a: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千克。</a:t>
            </a:r>
            <a:endParaRPr lang="zh-CN" altLang="en-US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720850" y="1895475"/>
            <a:ext cx="7861300" cy="1895475"/>
            <a:chOff x="2710" y="2985"/>
            <a:chExt cx="12380" cy="2985"/>
          </a:xfrm>
        </p:grpSpPr>
        <p:sp>
          <p:nvSpPr>
            <p:cNvPr id="11" name="文本框 10"/>
            <p:cNvSpPr txBox="1"/>
            <p:nvPr/>
          </p:nvSpPr>
          <p:spPr>
            <a:xfrm>
              <a:off x="6127" y="2985"/>
              <a:ext cx="2928" cy="48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FF0000"/>
                  </a:solidFill>
                  <a:latin typeface="Times New Roman" panose="02020603050405020304" charset="0"/>
                  <a:ea typeface="楷体" panose="02010609060101010101" charset="-122"/>
                </a:rPr>
                <a:t>变量字符：斜体</a:t>
              </a:r>
              <a:r>
                <a:rPr lang="zh-CN" sz="1400">
                  <a:solidFill>
                    <a:srgbClr val="FF0000"/>
                  </a:solidFill>
                  <a:latin typeface="Times New Roman" panose="02020603050405020304" charset="0"/>
                  <a:ea typeface="楷体" panose="02010609060101010101" charset="-122"/>
                </a:rPr>
                <a:t>字体</a:t>
              </a:r>
              <a:endParaRPr lang="zh-CN" sz="1400">
                <a:solidFill>
                  <a:srgbClr val="FF0000"/>
                </a:solidFill>
                <a:latin typeface="Times New Roman" panose="02020603050405020304" charset="0"/>
                <a:ea typeface="楷体" panose="02010609060101010101" charset="-122"/>
              </a:endParaRPr>
            </a:p>
          </p:txBody>
        </p:sp>
        <p:cxnSp>
          <p:nvCxnSpPr>
            <p:cNvPr id="15" name="直接箭头连接符 14"/>
            <p:cNvCxnSpPr>
              <a:stCxn id="11" idx="2"/>
            </p:cNvCxnSpPr>
            <p:nvPr/>
          </p:nvCxnSpPr>
          <p:spPr>
            <a:xfrm flipH="1">
              <a:off x="2710" y="3468"/>
              <a:ext cx="4881" cy="250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>
              <a:stCxn id="11" idx="2"/>
            </p:cNvCxnSpPr>
            <p:nvPr/>
          </p:nvCxnSpPr>
          <p:spPr>
            <a:xfrm flipH="1">
              <a:off x="5040" y="3468"/>
              <a:ext cx="2551" cy="192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stCxn id="11" idx="2"/>
            </p:cNvCxnSpPr>
            <p:nvPr/>
          </p:nvCxnSpPr>
          <p:spPr>
            <a:xfrm>
              <a:off x="7591" y="3468"/>
              <a:ext cx="3199" cy="81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>
              <a:stCxn id="11" idx="2"/>
            </p:cNvCxnSpPr>
            <p:nvPr/>
          </p:nvCxnSpPr>
          <p:spPr>
            <a:xfrm>
              <a:off x="7591" y="3468"/>
              <a:ext cx="7499" cy="78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3498850" y="2863850"/>
            <a:ext cx="6407150" cy="2513965"/>
            <a:chOff x="5510" y="4510"/>
            <a:chExt cx="10090" cy="3959"/>
          </a:xfrm>
        </p:grpSpPr>
        <p:sp>
          <p:nvSpPr>
            <p:cNvPr id="12" name="文本框 11"/>
            <p:cNvSpPr txBox="1"/>
            <p:nvPr/>
          </p:nvSpPr>
          <p:spPr>
            <a:xfrm>
              <a:off x="8690" y="6284"/>
              <a:ext cx="3016" cy="48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chemeClr val="accent1"/>
                  </a:solidFill>
                  <a:latin typeface="Times New Roman" panose="02020603050405020304" charset="0"/>
                  <a:ea typeface="楷体" panose="02010609060101010101" charset="-122"/>
                </a:rPr>
                <a:t>单位字符：正常字体</a:t>
              </a:r>
              <a:endParaRPr lang="zh-CN" altLang="en-US" sz="1400">
                <a:solidFill>
                  <a:schemeClr val="accent1"/>
                </a:solidFill>
                <a:latin typeface="Times New Roman" panose="02020603050405020304" charset="0"/>
                <a:ea typeface="楷体" panose="02010609060101010101" charset="-122"/>
              </a:endParaRPr>
            </a:p>
          </p:txBody>
        </p:sp>
        <p:cxnSp>
          <p:nvCxnSpPr>
            <p:cNvPr id="18" name="直接箭头连接符 17"/>
            <p:cNvCxnSpPr/>
            <p:nvPr/>
          </p:nvCxnSpPr>
          <p:spPr>
            <a:xfrm flipV="1">
              <a:off x="11720" y="4510"/>
              <a:ext cx="3880" cy="199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>
              <a:stCxn id="12" idx="2"/>
            </p:cNvCxnSpPr>
            <p:nvPr/>
          </p:nvCxnSpPr>
          <p:spPr>
            <a:xfrm flipH="1">
              <a:off x="6630" y="6767"/>
              <a:ext cx="3568" cy="1703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>
              <a:stCxn id="12" idx="1"/>
            </p:cNvCxnSpPr>
            <p:nvPr>
              <p:custDataLst>
                <p:tags r:id="rId1"/>
              </p:custDataLst>
            </p:nvPr>
          </p:nvCxnSpPr>
          <p:spPr>
            <a:xfrm flipH="1" flipV="1">
              <a:off x="7580" y="5130"/>
              <a:ext cx="1110" cy="1396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/>
            <p:nvPr>
              <p:custDataLst>
                <p:tags r:id="rId2"/>
              </p:custDataLst>
            </p:nvPr>
          </p:nvCxnSpPr>
          <p:spPr>
            <a:xfrm flipH="1" flipV="1">
              <a:off x="5510" y="5620"/>
              <a:ext cx="3170" cy="88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25" name="矩形 24" descr="7b0a2020202022776f7264617274223a2022220a7d0a"/>
          <p:cNvSpPr/>
          <p:nvPr/>
        </p:nvSpPr>
        <p:spPr>
          <a:xfrm rot="20340000">
            <a:off x="7446010" y="3669030"/>
            <a:ext cx="3764915" cy="1334770"/>
          </a:xfrm>
          <a:prstGeom prst="rect">
            <a:avLst/>
          </a:prstGeom>
          <a:noFill/>
        </p:spPr>
        <p:txBody>
          <a:bodyPr wrap="none" lIns="90170" tIns="46990" rIns="90170" bIns="46990" rtlCol="0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indent="0" algn="ctr" fontAlgn="auto">
              <a:lnSpc>
                <a:spcPct val="100000"/>
              </a:lnSpc>
            </a:pPr>
            <a:r>
              <a:rPr lang="zh-CN" altLang="en-US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数学样</a:t>
            </a:r>
            <a:r>
              <a:rPr lang="zh-CN" altLang="en-US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例</a:t>
            </a:r>
            <a:r>
              <a:rPr lang="en-US" altLang="zh-CN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1</a:t>
            </a:r>
            <a:endParaRPr lang="en-US" altLang="zh-CN" sz="660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8090" y="440708"/>
            <a:ext cx="1147572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黑体" panose="02010609060101010101" charset="-122"/>
                <a:sym typeface="+mn-ea"/>
              </a:rPr>
              <a:t>列竖式计算。</a:t>
            </a:r>
            <a:endParaRPr lang="en-US" altLang="zh-CN" sz="24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黑体" panose="02010609060101010101" charset="-122"/>
              <a:sym typeface="+mn-ea"/>
            </a:endParaRPr>
          </a:p>
          <a:p>
            <a:pPr lvl="0" indent="0" algn="l" fontAlgn="auto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黑体" panose="02010609060101010101" charset="-122"/>
                <a:sym typeface="+mn-ea"/>
              </a:rPr>
              <a:t>            108÷26=                        226÷34=                       568÷75=</a:t>
            </a:r>
            <a:endParaRPr lang="en-US" altLang="zh-CN" sz="24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黑体" panose="02010609060101010101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358140" y="1677289"/>
            <a:ext cx="11475720" cy="35394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 fontAlgn="auto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解析：</a:t>
            </a:r>
            <a:endParaRPr lang="en-US" altLang="zh-CN" sz="24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indent="0" fontAlgn="auto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本题考查的知识点是整数除法的计算方法；</a:t>
            </a:r>
            <a:endParaRPr lang="zh-CN" altLang="en-US" sz="24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indent="0" fontAlgn="auto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根据其计算方法进行计算，注意验算方法的选择。</a:t>
            </a:r>
            <a:endParaRPr lang="zh-CN" altLang="en-US" sz="24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indent="0" fontAlgn="auto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  </a:t>
            </a:r>
            <a:endParaRPr lang="en-US" altLang="zh-CN" sz="24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indent="0" fontAlgn="auto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4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indent="0" fontAlgn="auto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            </a:t>
            </a:r>
            <a:endParaRPr lang="en-US" altLang="zh-CN" sz="24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326769" y="3137281"/>
            <a:ext cx="1249680" cy="1568450"/>
            <a:chOff x="8031" y="5381"/>
            <a:chExt cx="1968" cy="2470"/>
          </a:xfrm>
        </p:grpSpPr>
        <p:cxnSp>
          <p:nvCxnSpPr>
            <p:cNvPr id="25" name="直接连接符 24"/>
            <p:cNvCxnSpPr/>
            <p:nvPr>
              <p:custDataLst>
                <p:tags r:id="rId3"/>
              </p:custDataLst>
            </p:nvPr>
          </p:nvCxnSpPr>
          <p:spPr>
            <a:xfrm>
              <a:off x="8630" y="7179"/>
              <a:ext cx="1061" cy="1"/>
            </a:xfrm>
            <a:prstGeom prst="line">
              <a:avLst/>
            </a:prstGeom>
            <a:ln w="158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>
              <p:custDataLst>
                <p:tags r:id="rId4"/>
              </p:custDataLst>
            </p:nvPr>
          </p:nvSpPr>
          <p:spPr>
            <a:xfrm>
              <a:off x="8031" y="5381"/>
              <a:ext cx="1969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          4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26  108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      104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          4 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449" y="5555"/>
              <a:ext cx="1238" cy="928"/>
              <a:chOff x="8449" y="5555"/>
              <a:chExt cx="1238" cy="928"/>
            </a:xfrm>
          </p:grpSpPr>
          <p:sp>
            <p:nvSpPr>
              <p:cNvPr id="18" name="弧形 17"/>
              <p:cNvSpPr/>
              <p:nvPr>
                <p:custDataLst>
                  <p:tags r:id="rId5"/>
                </p:custDataLst>
              </p:nvPr>
            </p:nvSpPr>
            <p:spPr>
              <a:xfrm flipV="1">
                <a:off x="8449" y="5555"/>
                <a:ext cx="446" cy="928"/>
              </a:xfrm>
              <a:prstGeom prst="arc">
                <a:avLst>
                  <a:gd name="adj1" fmla="val 15997040"/>
                  <a:gd name="adj2" fmla="val 0"/>
                </a:avLst>
              </a:prstGeom>
              <a:ln w="158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endParaRPr>
              </a:p>
            </p:txBody>
          </p:sp>
          <p:cxnSp>
            <p:nvCxnSpPr>
              <p:cNvPr id="9" name="直接连接符 8"/>
              <p:cNvCxnSpPr/>
              <p:nvPr>
                <p:custDataLst>
                  <p:tags r:id="rId6"/>
                </p:custDataLst>
              </p:nvPr>
            </p:nvCxnSpPr>
            <p:spPr>
              <a:xfrm>
                <a:off x="8883" y="6018"/>
                <a:ext cx="804" cy="0"/>
              </a:xfrm>
              <a:prstGeom prst="line">
                <a:avLst/>
              </a:prstGeom>
              <a:ln w="158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/>
          <p:cNvGrpSpPr/>
          <p:nvPr/>
        </p:nvGrpSpPr>
        <p:grpSpPr>
          <a:xfrm>
            <a:off x="4294124" y="3137281"/>
            <a:ext cx="1250315" cy="1568450"/>
            <a:chOff x="8031" y="5381"/>
            <a:chExt cx="1969" cy="2470"/>
          </a:xfrm>
        </p:grpSpPr>
        <p:cxnSp>
          <p:nvCxnSpPr>
            <p:cNvPr id="15" name="直接连接符 14"/>
            <p:cNvCxnSpPr/>
            <p:nvPr>
              <p:custDataLst>
                <p:tags r:id="rId7"/>
              </p:custDataLst>
            </p:nvPr>
          </p:nvCxnSpPr>
          <p:spPr>
            <a:xfrm>
              <a:off x="8630" y="7179"/>
              <a:ext cx="1061" cy="1"/>
            </a:xfrm>
            <a:prstGeom prst="line">
              <a:avLst/>
            </a:prstGeom>
            <a:ln w="158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>
              <p:custDataLst>
                <p:tags r:id="rId8"/>
              </p:custDataLst>
            </p:nvPr>
          </p:nvSpPr>
          <p:spPr>
            <a:xfrm>
              <a:off x="8031" y="5381"/>
              <a:ext cx="1969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          6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34  226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      204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        22 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8449" y="5555"/>
              <a:ext cx="1238" cy="928"/>
              <a:chOff x="8449" y="5555"/>
              <a:chExt cx="1238" cy="928"/>
            </a:xfrm>
          </p:grpSpPr>
          <p:sp>
            <p:nvSpPr>
              <p:cNvPr id="19" name="弧形 18"/>
              <p:cNvSpPr/>
              <p:nvPr>
                <p:custDataLst>
                  <p:tags r:id="rId9"/>
                </p:custDataLst>
              </p:nvPr>
            </p:nvSpPr>
            <p:spPr>
              <a:xfrm flipV="1">
                <a:off x="8449" y="5555"/>
                <a:ext cx="446" cy="928"/>
              </a:xfrm>
              <a:prstGeom prst="arc">
                <a:avLst>
                  <a:gd name="adj1" fmla="val 15997040"/>
                  <a:gd name="adj2" fmla="val 0"/>
                </a:avLst>
              </a:prstGeom>
              <a:ln w="158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endParaRPr>
              </a:p>
            </p:txBody>
          </p:sp>
          <p:cxnSp>
            <p:nvCxnSpPr>
              <p:cNvPr id="20" name="直接连接符 19"/>
              <p:cNvCxnSpPr/>
              <p:nvPr>
                <p:custDataLst>
                  <p:tags r:id="rId10"/>
                </p:custDataLst>
              </p:nvPr>
            </p:nvCxnSpPr>
            <p:spPr>
              <a:xfrm>
                <a:off x="8883" y="6018"/>
                <a:ext cx="804" cy="0"/>
              </a:xfrm>
              <a:prstGeom prst="line">
                <a:avLst/>
              </a:prstGeom>
              <a:ln w="158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组合 25"/>
          <p:cNvGrpSpPr/>
          <p:nvPr/>
        </p:nvGrpSpPr>
        <p:grpSpPr>
          <a:xfrm>
            <a:off x="7262114" y="3137281"/>
            <a:ext cx="1250315" cy="1568450"/>
            <a:chOff x="8031" y="5381"/>
            <a:chExt cx="1969" cy="2470"/>
          </a:xfrm>
        </p:grpSpPr>
        <p:cxnSp>
          <p:nvCxnSpPr>
            <p:cNvPr id="27" name="直接连接符 26"/>
            <p:cNvCxnSpPr/>
            <p:nvPr>
              <p:custDataLst>
                <p:tags r:id="rId11"/>
              </p:custDataLst>
            </p:nvPr>
          </p:nvCxnSpPr>
          <p:spPr>
            <a:xfrm>
              <a:off x="8630" y="7179"/>
              <a:ext cx="1061" cy="1"/>
            </a:xfrm>
            <a:prstGeom prst="line">
              <a:avLst/>
            </a:prstGeom>
            <a:ln w="158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组合 29"/>
            <p:cNvGrpSpPr/>
            <p:nvPr/>
          </p:nvGrpSpPr>
          <p:grpSpPr>
            <a:xfrm>
              <a:off x="8449" y="5555"/>
              <a:ext cx="1238" cy="928"/>
              <a:chOff x="8449" y="5555"/>
              <a:chExt cx="1238" cy="928"/>
            </a:xfrm>
          </p:grpSpPr>
          <p:sp>
            <p:nvSpPr>
              <p:cNvPr id="31" name="弧形 30"/>
              <p:cNvSpPr/>
              <p:nvPr>
                <p:custDataLst>
                  <p:tags r:id="rId12"/>
                </p:custDataLst>
              </p:nvPr>
            </p:nvSpPr>
            <p:spPr>
              <a:xfrm flipV="1">
                <a:off x="8449" y="5555"/>
                <a:ext cx="446" cy="928"/>
              </a:xfrm>
              <a:prstGeom prst="arc">
                <a:avLst>
                  <a:gd name="adj1" fmla="val 15997040"/>
                  <a:gd name="adj2" fmla="val 0"/>
                </a:avLst>
              </a:prstGeom>
              <a:ln w="158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endParaRPr>
              </a:p>
            </p:txBody>
          </p:sp>
          <p:cxnSp>
            <p:nvCxnSpPr>
              <p:cNvPr id="32" name="直接连接符 31"/>
              <p:cNvCxnSpPr/>
              <p:nvPr>
                <p:custDataLst>
                  <p:tags r:id="rId13"/>
                </p:custDataLst>
              </p:nvPr>
            </p:nvCxnSpPr>
            <p:spPr>
              <a:xfrm>
                <a:off x="8883" y="6018"/>
                <a:ext cx="804" cy="0"/>
              </a:xfrm>
              <a:prstGeom prst="line">
                <a:avLst/>
              </a:prstGeom>
              <a:ln w="158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>
              <p:custDataLst>
                <p:tags r:id="rId14"/>
              </p:custDataLst>
            </p:nvPr>
          </p:nvSpPr>
          <p:spPr>
            <a:xfrm>
              <a:off x="8031" y="5381"/>
              <a:ext cx="1969" cy="2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          7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75  568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      525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r>
                <a:rPr lang="en-US" altLang="zh-CN" sz="2400" dirty="0">
                  <a:solidFill>
                    <a:srgbClr val="FFFF00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        43 </a:t>
              </a:r>
              <a:endPara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33" name="矩形 32" descr="7b0a2020202022776f7264617274223a2022220a7d0a"/>
          <p:cNvSpPr/>
          <p:nvPr/>
        </p:nvSpPr>
        <p:spPr>
          <a:xfrm rot="20340000">
            <a:off x="7446010" y="3669030"/>
            <a:ext cx="3764915" cy="1334770"/>
          </a:xfrm>
          <a:prstGeom prst="rect">
            <a:avLst/>
          </a:prstGeom>
          <a:noFill/>
        </p:spPr>
        <p:txBody>
          <a:bodyPr wrap="none" lIns="90170" tIns="46990" rIns="90170" bIns="46990" rtlCol="0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indent="0" algn="ctr" fontAlgn="auto">
              <a:lnSpc>
                <a:spcPct val="100000"/>
              </a:lnSpc>
            </a:pPr>
            <a:r>
              <a:rPr lang="zh-CN" altLang="en-US" sz="66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数学样</a:t>
            </a:r>
            <a:r>
              <a:rPr lang="zh-CN" altLang="en-US" sz="66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例</a:t>
            </a:r>
            <a:r>
              <a:rPr lang="en-US" altLang="zh-CN" sz="66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2</a:t>
            </a:r>
            <a:endParaRPr lang="en-US" altLang="zh-CN" sz="6600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72385" y="983287"/>
            <a:ext cx="1746885" cy="46166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fontAlgn="ctr"/>
            <a:r>
              <a:rPr lang="en-US" altLang="zh-CN" sz="24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Cambria Math" panose="02040503050406030204" pitchFamily="18" charset="0"/>
                <a:sym typeface="+mn-ea"/>
              </a:rPr>
              <a:t>4</a:t>
            </a:r>
            <a:r>
              <a:rPr lang="en-US" altLang="zh-CN" sz="24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Cambria Math" panose="02040503050406030204" pitchFamily="18" charset="0"/>
                <a:sym typeface="+mn-ea"/>
              </a:rPr>
              <a:t>……</a:t>
            </a:r>
            <a:r>
              <a:rPr lang="en-US" altLang="zh-CN" sz="24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Cambria Math" panose="02040503050406030204" pitchFamily="18" charset="0"/>
                <a:sym typeface="+mn-ea"/>
              </a:rPr>
              <a:t>4</a:t>
            </a:r>
            <a:endParaRPr lang="en-US" altLang="zh-CN" sz="24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40070" y="983288"/>
            <a:ext cx="1746885" cy="46166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fontAlgn="ctr"/>
            <a:r>
              <a: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6</a:t>
            </a:r>
            <a:r>
              <a:rPr lang="en-US" altLang="zh-CN" sz="24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Cambria Math" panose="02040503050406030204" pitchFamily="18" charset="0"/>
                <a:sym typeface="+mn-ea"/>
              </a:rPr>
              <a:t>……</a:t>
            </a:r>
            <a:r>
              <a: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22</a:t>
            </a:r>
            <a:endParaRPr lang="en-US" altLang="zh-CN" sz="2400" dirty="0">
              <a:solidFill>
                <a:srgbClr val="FFFF00"/>
              </a:solidFill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44890" y="983933"/>
            <a:ext cx="1746885" cy="46037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fontAlgn="ctr"/>
            <a:r>
              <a: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7</a:t>
            </a:r>
            <a:r>
              <a:rPr lang="en-US" altLang="zh-CN" sz="24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Cambria Math" panose="02040503050406030204" pitchFamily="18" charset="0"/>
                <a:sym typeface="+mn-ea"/>
              </a:rPr>
              <a:t>……</a:t>
            </a:r>
            <a:r>
              <a:rPr lang="en-US" altLang="zh-CN" sz="24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75</a:t>
            </a:r>
            <a:endParaRPr lang="en-US" altLang="zh-CN" sz="2400" dirty="0">
              <a:solidFill>
                <a:srgbClr val="FFFF00"/>
              </a:solidFill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descr="7b0a2020202022776f7264617274223a2022220a7d0a"/>
          <p:cNvSpPr/>
          <p:nvPr>
            <p:custDataLst>
              <p:tags r:id="rId1"/>
            </p:custDataLst>
          </p:nvPr>
        </p:nvSpPr>
        <p:spPr>
          <a:xfrm rot="20340000">
            <a:off x="6815929" y="3735386"/>
            <a:ext cx="3764915" cy="1334770"/>
          </a:xfrm>
          <a:prstGeom prst="rect">
            <a:avLst/>
          </a:prstGeom>
          <a:noFill/>
        </p:spPr>
        <p:txBody>
          <a:bodyPr wrap="none" lIns="90170" tIns="46990" rIns="90170" bIns="46990" rtlCol="0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indent="0" algn="ctr" fontAlgn="auto">
              <a:lnSpc>
                <a:spcPct val="100000"/>
              </a:lnSpc>
            </a:pPr>
            <a:r>
              <a:rPr lang="zh-CN" altLang="en-US" sz="66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数学样</a:t>
            </a:r>
            <a:r>
              <a:rPr lang="zh-CN" altLang="en-US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例</a:t>
            </a:r>
            <a:r>
              <a:rPr lang="en-US" altLang="zh-CN" sz="66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3</a:t>
            </a:r>
            <a:endParaRPr lang="en-US" altLang="zh-CN" sz="6600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53059" y="455143"/>
            <a:ext cx="1147572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lnSpc>
                <a:spcPts val="3000"/>
              </a:lnSpc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黑体" panose="02010609060101010101" charset="-122"/>
                <a:sym typeface="+mn-ea"/>
              </a:rPr>
              <a:t>画出下面图形的对称轴，你能分别画几条？</a:t>
            </a:r>
            <a:endParaRPr lang="zh-CN" altLang="en-US" sz="24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黑体" panose="02010609060101010101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377700" y="4628805"/>
            <a:ext cx="11475844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ts val="3000"/>
              </a:lnSpc>
            </a:pPr>
            <a:r>
              <a:rPr lang="zh-CN" altLang="en-US" sz="20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解析：</a:t>
            </a:r>
            <a:endParaRPr lang="en-US" altLang="zh-CN" sz="2000" dirty="0">
              <a:solidFill>
                <a:srgbClr val="FFFF00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indent="0" fontAlgn="auto">
              <a:lnSpc>
                <a:spcPts val="3000"/>
              </a:lnSpc>
            </a:pPr>
            <a:r>
              <a:rPr lang="zh-CN" altLang="en-US" sz="20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本题考查的知识点是画轴对称图形的对称轴；</a:t>
            </a:r>
            <a:endParaRPr lang="zh-CN" altLang="en-US" sz="2000" dirty="0">
              <a:solidFill>
                <a:srgbClr val="FFFF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  <a:p>
            <a:pPr indent="0" fontAlgn="auto">
              <a:lnSpc>
                <a:spcPts val="3000"/>
              </a:lnSpc>
            </a:pPr>
            <a:r>
              <a:rPr lang="zh-CN" altLang="en-US" sz="2000" dirty="0">
                <a:solidFill>
                  <a:srgbClr val="FFFF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依据轴对称图形的意义，即在同一个平面内，一个图形沿某条直线对折，对折后的两部分都能完全重合，则这个图形就是轴对称图形，这条直线就是其对称轴，据此可以画出它们的对称轴。</a:t>
            </a:r>
            <a:endParaRPr lang="zh-CN" altLang="en-US" sz="2000" dirty="0">
              <a:solidFill>
                <a:srgbClr val="FFFF00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10" name="直接连接符 9"/>
          <p:cNvCxnSpPr/>
          <p:nvPr>
            <p:custDataLst>
              <p:tags r:id="rId4"/>
            </p:custDataLst>
          </p:nvPr>
        </p:nvCxnSpPr>
        <p:spPr>
          <a:xfrm>
            <a:off x="1693601" y="1375794"/>
            <a:ext cx="0" cy="734291"/>
          </a:xfrm>
          <a:prstGeom prst="line">
            <a:avLst/>
          </a:prstGeom>
          <a:ln w="12700" cap="flat" cmpd="sng" algn="ctr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1520622" y="2020209"/>
            <a:ext cx="31865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zh-CN" altLang="en-US" sz="2000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838960" y="2219325"/>
            <a:ext cx="9248775" cy="682625"/>
            <a:chOff x="2896" y="3495"/>
            <a:chExt cx="14565" cy="1075"/>
          </a:xfrm>
        </p:grpSpPr>
        <p:sp>
          <p:nvSpPr>
            <p:cNvPr id="4" name="文本框 3"/>
            <p:cNvSpPr txBox="1"/>
            <p:nvPr>
              <p:custDataLst>
                <p:tags r:id="rId6"/>
              </p:custDataLst>
            </p:nvPr>
          </p:nvSpPr>
          <p:spPr>
            <a:xfrm>
              <a:off x="11469" y="3748"/>
              <a:ext cx="5992" cy="82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FF0000"/>
                  </a:solidFill>
                  <a:latin typeface="Times New Roman" panose="02020603050405020304" charset="0"/>
                  <a:ea typeface="楷体" panose="02010609060101010101" charset="-122"/>
                </a:rPr>
                <a:t>解析文字：宋体，颜色黄色，大小根据内容版面来调整，最</a:t>
              </a:r>
              <a:r>
                <a:rPr lang="zh-CN" altLang="en-US" sz="1400" dirty="0">
                  <a:solidFill>
                    <a:srgbClr val="FF0000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低</a:t>
              </a:r>
              <a:r>
                <a:rPr lang="en-US" altLang="zh-CN" sz="1400" dirty="0">
                  <a:solidFill>
                    <a:srgbClr val="FF0000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“</a:t>
              </a:r>
              <a:r>
                <a:rPr lang="zh-CN" altLang="en-US" sz="1400" dirty="0">
                  <a:solidFill>
                    <a:srgbClr val="FF0000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18号</a:t>
              </a:r>
              <a:r>
                <a:rPr lang="en-US" altLang="zh-CN" sz="1400" dirty="0">
                  <a:solidFill>
                    <a:srgbClr val="FF0000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”</a:t>
              </a:r>
              <a:r>
                <a:rPr lang="zh-CN" altLang="en-US" sz="1400" dirty="0">
                  <a:solidFill>
                    <a:srgbClr val="FF0000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，最大</a:t>
              </a:r>
              <a:r>
                <a:rPr lang="en-US" altLang="zh-CN" sz="1400" dirty="0">
                  <a:solidFill>
                    <a:srgbClr val="FF0000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“</a:t>
              </a:r>
              <a:r>
                <a:rPr lang="en-US" altLang="zh-CN" sz="1400" dirty="0">
                  <a:solidFill>
                    <a:srgbClr val="FF0000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24</a:t>
              </a:r>
              <a:r>
                <a:rPr lang="zh-CN" altLang="en-US" sz="1400" dirty="0">
                  <a:solidFill>
                    <a:srgbClr val="FF0000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号</a:t>
              </a:r>
              <a:r>
                <a:rPr lang="en-US" altLang="zh-CN" sz="1400" dirty="0">
                  <a:solidFill>
                    <a:srgbClr val="FF0000"/>
                  </a:solidFill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”</a:t>
              </a:r>
              <a:endParaRPr lang="en-US" altLang="zh-CN" sz="1400" dirty="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5" name="直接箭头连接符 4"/>
            <p:cNvCxnSpPr>
              <a:stCxn id="4" idx="1"/>
              <a:endCxn id="16" idx="3"/>
            </p:cNvCxnSpPr>
            <p:nvPr>
              <p:custDataLst>
                <p:tags r:id="rId7"/>
              </p:custDataLst>
            </p:nvPr>
          </p:nvCxnSpPr>
          <p:spPr>
            <a:xfrm flipH="1" flipV="1">
              <a:off x="2896" y="3495"/>
              <a:ext cx="8573" cy="664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53" y="1031965"/>
            <a:ext cx="5688889" cy="3403174"/>
          </a:xfrm>
          <a:prstGeom prst="rect">
            <a:avLst/>
          </a:prstGeom>
        </p:spPr>
      </p:pic>
      <p:cxnSp>
        <p:nvCxnSpPr>
          <p:cNvPr id="11" name="直接连接符 10"/>
          <p:cNvCxnSpPr/>
          <p:nvPr>
            <p:custDataLst>
              <p:tags r:id="rId9"/>
            </p:custDataLst>
          </p:nvPr>
        </p:nvCxnSpPr>
        <p:spPr>
          <a:xfrm flipH="1">
            <a:off x="3038646" y="1610860"/>
            <a:ext cx="1945005" cy="0"/>
          </a:xfrm>
          <a:prstGeom prst="line">
            <a:avLst/>
          </a:prstGeom>
          <a:ln w="12700" cap="flat" cmpd="sng" algn="ctr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5812790" y="1176020"/>
            <a:ext cx="838200" cy="734060"/>
            <a:chOff x="9154" y="1852"/>
            <a:chExt cx="1320" cy="1156"/>
          </a:xfrm>
        </p:grpSpPr>
        <p:cxnSp>
          <p:nvCxnSpPr>
            <p:cNvPr id="13" name="直接连接符 12"/>
            <p:cNvCxnSpPr/>
            <p:nvPr>
              <p:custDataLst>
                <p:tags r:id="rId10"/>
              </p:custDataLst>
            </p:nvPr>
          </p:nvCxnSpPr>
          <p:spPr>
            <a:xfrm flipH="1">
              <a:off x="9154" y="2430"/>
              <a:ext cx="1321" cy="0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11"/>
              </p:custDataLst>
            </p:nvPr>
          </p:nvCxnSpPr>
          <p:spPr>
            <a:xfrm>
              <a:off x="9815" y="1852"/>
              <a:ext cx="0" cy="1156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>
              <p:custDataLst>
                <p:tags r:id="rId12"/>
              </p:custDataLst>
            </p:nvPr>
          </p:nvCxnSpPr>
          <p:spPr>
            <a:xfrm flipV="1">
              <a:off x="9268" y="1879"/>
              <a:ext cx="1134" cy="1121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>
              <p:custDataLst>
                <p:tags r:id="rId13"/>
              </p:custDataLst>
            </p:nvPr>
          </p:nvCxnSpPr>
          <p:spPr>
            <a:xfrm rot="5400000" flipV="1">
              <a:off x="9246" y="1875"/>
              <a:ext cx="1134" cy="1121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cxnSp>
        <p:nvCxnSpPr>
          <p:cNvPr id="19" name="直接连接符 18"/>
          <p:cNvCxnSpPr/>
          <p:nvPr>
            <p:custDataLst>
              <p:tags r:id="rId14"/>
            </p:custDataLst>
          </p:nvPr>
        </p:nvCxnSpPr>
        <p:spPr>
          <a:xfrm>
            <a:off x="1679949" y="3104899"/>
            <a:ext cx="0" cy="734291"/>
          </a:xfrm>
          <a:prstGeom prst="line">
            <a:avLst/>
          </a:prstGeom>
          <a:ln w="12700" cap="flat" cmpd="sng" algn="ctr">
            <a:solidFill>
              <a:srgbClr val="FFFF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5775960" y="2872105"/>
            <a:ext cx="966470" cy="905510"/>
            <a:chOff x="9096" y="4523"/>
            <a:chExt cx="1522" cy="1426"/>
          </a:xfrm>
        </p:grpSpPr>
        <p:cxnSp>
          <p:nvCxnSpPr>
            <p:cNvPr id="20" name="直接连接符 19"/>
            <p:cNvCxnSpPr/>
            <p:nvPr>
              <p:custDataLst>
                <p:tags r:id="rId15"/>
              </p:custDataLst>
            </p:nvPr>
          </p:nvCxnSpPr>
          <p:spPr>
            <a:xfrm flipH="1">
              <a:off x="9096" y="5249"/>
              <a:ext cx="1523" cy="6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>
              <p:custDataLst>
                <p:tags r:id="rId16"/>
              </p:custDataLst>
            </p:nvPr>
          </p:nvCxnSpPr>
          <p:spPr>
            <a:xfrm>
              <a:off x="9870" y="4523"/>
              <a:ext cx="0" cy="1427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>
              <p:custDataLst>
                <p:tags r:id="rId17"/>
              </p:custDataLst>
            </p:nvPr>
          </p:nvCxnSpPr>
          <p:spPr>
            <a:xfrm flipV="1">
              <a:off x="9185" y="4567"/>
              <a:ext cx="1389" cy="1364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>
              <p:custDataLst>
                <p:tags r:id="rId18"/>
              </p:custDataLst>
            </p:nvPr>
          </p:nvCxnSpPr>
          <p:spPr>
            <a:xfrm>
              <a:off x="9185" y="4555"/>
              <a:ext cx="1376" cy="1382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3248025" y="2553970"/>
            <a:ext cx="1375410" cy="1375410"/>
            <a:chOff x="5115" y="4022"/>
            <a:chExt cx="2166" cy="2166"/>
          </a:xfrm>
        </p:grpSpPr>
        <p:cxnSp>
          <p:nvCxnSpPr>
            <p:cNvPr id="24" name="直接连接符 23"/>
            <p:cNvCxnSpPr/>
            <p:nvPr>
              <p:custDataLst>
                <p:tags r:id="rId19"/>
              </p:custDataLst>
            </p:nvPr>
          </p:nvCxnSpPr>
          <p:spPr>
            <a:xfrm flipV="1">
              <a:off x="5115" y="4848"/>
              <a:ext cx="2166" cy="802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>
              <p:custDataLst>
                <p:tags r:id="rId20"/>
              </p:custDataLst>
            </p:nvPr>
          </p:nvCxnSpPr>
          <p:spPr>
            <a:xfrm rot="5400000" flipV="1">
              <a:off x="5102" y="4704"/>
              <a:ext cx="2166" cy="802"/>
            </a:xfrm>
            <a:prstGeom prst="line">
              <a:avLst/>
            </a:prstGeom>
            <a:ln w="12700" cap="flat" cmpd="sng" algn="ctr">
              <a:solidFill>
                <a:srgbClr val="FFFF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6" name="文本框 25"/>
          <p:cNvSpPr txBox="1"/>
          <p:nvPr>
            <p:custDataLst>
              <p:tags r:id="rId21"/>
            </p:custDataLst>
          </p:nvPr>
        </p:nvSpPr>
        <p:spPr>
          <a:xfrm>
            <a:off x="3870988" y="2020209"/>
            <a:ext cx="31865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zh-CN" altLang="en-US" sz="2000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22"/>
            </p:custDataLst>
          </p:nvPr>
        </p:nvSpPr>
        <p:spPr>
          <a:xfrm>
            <a:off x="6108179" y="2020209"/>
            <a:ext cx="31865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endParaRPr lang="zh-CN" altLang="en-US" sz="2000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23"/>
            </p:custDataLst>
          </p:nvPr>
        </p:nvSpPr>
        <p:spPr>
          <a:xfrm>
            <a:off x="6108179" y="3990297"/>
            <a:ext cx="31865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endParaRPr lang="zh-CN" altLang="en-US" sz="2000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24"/>
            </p:custDataLst>
          </p:nvPr>
        </p:nvSpPr>
        <p:spPr>
          <a:xfrm>
            <a:off x="3768118" y="3990297"/>
            <a:ext cx="31865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zh-CN" altLang="en-US" sz="2000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" name="文本框 29"/>
          <p:cNvSpPr txBox="1"/>
          <p:nvPr>
            <p:custDataLst>
              <p:tags r:id="rId25"/>
            </p:custDataLst>
          </p:nvPr>
        </p:nvSpPr>
        <p:spPr>
          <a:xfrm>
            <a:off x="1421562" y="3990297"/>
            <a:ext cx="31865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zh-CN" altLang="en-US" sz="2000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7825" y="459105"/>
            <a:ext cx="11475720" cy="968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ts val="3600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如图</a:t>
            </a:r>
            <a:r>
              <a:rPr lang="zh-CN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△</a:t>
            </a:r>
            <a:r>
              <a:rPr sz="2400" i="1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ABC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是直角三角形</a:t>
            </a:r>
            <a:r>
              <a:rPr lang="zh-CN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且</a:t>
            </a:r>
            <a:r>
              <a:rPr lang="en-US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∠</a:t>
            </a:r>
            <a:r>
              <a:rPr sz="2400" i="1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C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=90°</a:t>
            </a:r>
            <a:r>
              <a:rPr lang="zh-CN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sz="2400" i="1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BD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平分</a:t>
            </a:r>
            <a:r>
              <a:rPr lang="en-US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∠</a:t>
            </a:r>
            <a:r>
              <a:rPr sz="2400" i="1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ABC</a:t>
            </a:r>
            <a:r>
              <a:rPr lang="zh-CN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若</a:t>
            </a:r>
            <a:r>
              <a:rPr sz="2400" i="1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sz="2400" i="1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AB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=10 cm</a:t>
            </a:r>
            <a:r>
              <a:rPr lang="zh-CN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sz="2400" i="1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CD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=2 cm</a:t>
            </a:r>
            <a:r>
              <a:rPr lang="zh-CN"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则△</a:t>
            </a:r>
            <a:r>
              <a:rPr sz="2400" i="1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ABD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的面积是 </a:t>
            </a:r>
            <a:r>
              <a:rPr sz="2400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en-US" sz="2400" u="sng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cm</a:t>
            </a:r>
            <a:r>
              <a:rPr sz="2400" baseline="30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sz="24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.</a:t>
            </a:r>
            <a:endParaRPr lang="zh-CN" altLang="en-US" sz="24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377825" y="1756410"/>
                <a:ext cx="8316595" cy="424624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indent="0" fontAlgn="auto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解析：</a:t>
                </a:r>
                <a:endParaRPr lang="zh-CN" sz="24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indent="0" fontAlgn="auto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过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点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</a:rPr>
                  <a:t>D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作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</a:rPr>
                  <a:t>DE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⊥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</a:rPr>
                  <a:t>AB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于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</a:rPr>
                  <a:t>E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，如图，先根据角平分线的性质得到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</a:rPr>
                  <a:t>DE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=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</a:rPr>
                  <a:t>DC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=2cm</a:t>
                </a:r>
                <a:r>
                  <a:rPr lang="zh-CN"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，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然后根据三角形面积公式求解</a:t>
                </a:r>
                <a:r>
                  <a:rPr lang="zh-CN"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。</a:t>
                </a:r>
                <a:endParaRPr lang="zh-CN" sz="24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indent="0" fontAlgn="auto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sz="24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indent="0" fontAlgn="auto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解：过点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D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作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DE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⊥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AB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于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E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，</a:t>
                </a:r>
                <a:endParaRPr sz="24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宋体" panose="02010600030101010101" pitchFamily="2" charset="-122"/>
                  <a:sym typeface="+mn-ea"/>
                </a:endParaRPr>
              </a:p>
              <a:p>
                <a:pPr indent="0" fontAlgn="auto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如图</a:t>
                </a:r>
                <a:r>
                  <a:rPr lang="en-US"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 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∵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BD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平分∠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ABC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，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DC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⊥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BC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，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DE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⊥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AB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，</a:t>
                </a:r>
                <a:endParaRPr sz="24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indent="0" fontAlgn="auto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微软雅黑" panose="020B0503020204020204" charset="-122"/>
                    <a:sym typeface="+mn-ea"/>
                  </a:rPr>
                  <a:t>         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微软雅黑" panose="020B0503020204020204" charset="-122"/>
                    <a:sym typeface="+mn-ea"/>
                  </a:rPr>
                  <a:t>∴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DE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微软雅黑" panose="020B0503020204020204" charset="-122"/>
                    <a:sym typeface="+mn-ea"/>
                  </a:rPr>
                  <a:t>=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DC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微软雅黑" panose="020B0503020204020204" charset="-122"/>
                    <a:sym typeface="+mn-ea"/>
                  </a:rPr>
                  <a:t>=2cm,</a:t>
                </a:r>
                <a:endParaRPr sz="24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微软雅黑" panose="020B0503020204020204" charset="-122"/>
                </a:endParaRPr>
              </a:p>
              <a:p>
                <a:pPr indent="0" fontAlgn="auto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         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∴</a:t>
                </a:r>
                <a:r>
                  <a:rPr sz="24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S</a:t>
                </a:r>
                <a:r>
                  <a:rPr sz="2400" baseline="-25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△</a:t>
                </a:r>
                <a:r>
                  <a:rPr sz="2400" i="1" baseline="-25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ABD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AE" altLang="zh-CN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sym typeface="+mn-ea"/>
                          </a:rPr>
                        </m:ctrlPr>
                      </m:fPr>
                      <m:num>
                        <m:r>
                          <a:rPr lang="ar-AE" altLang="zh-CN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sym typeface="+mn-ea"/>
                          </a:rPr>
                          <m:t>1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sym typeface="+mn-ea"/>
                          </a:rPr>
                          <m:t>2</m:t>
                        </m:r>
                      </m:den>
                    </m:f>
                  </m:oMath>
                </a14:m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×10×2=10（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cm</a:t>
                </a:r>
                <a:r>
                  <a:rPr sz="2400" baseline="30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2</a:t>
                </a: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）</a:t>
                </a:r>
                <a:r>
                  <a:rPr lang="zh-CN"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。</a:t>
                </a:r>
                <a:endParaRPr sz="24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宋体" panose="02010600030101010101" pitchFamily="2" charset="-122"/>
                </a:endParaRPr>
              </a:p>
              <a:p>
                <a:pPr indent="0" fontAlgn="auto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故答案为：10</a:t>
                </a:r>
                <a:r>
                  <a:rPr lang="zh-CN" sz="24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宋体" panose="02010600030101010101" pitchFamily="2" charset="-122"/>
                    <a:sym typeface="+mn-ea"/>
                  </a:rPr>
                  <a:t>。</a:t>
                </a:r>
                <a:endParaRPr lang="zh-CN" sz="24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25" y="1756410"/>
                <a:ext cx="8316595" cy="4246245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 descr="7b0a2020202022776f7264617274223a2022220a7d0a"/>
          <p:cNvSpPr/>
          <p:nvPr>
            <p:custDataLst>
              <p:tags r:id="rId2"/>
            </p:custDataLst>
          </p:nvPr>
        </p:nvSpPr>
        <p:spPr>
          <a:xfrm rot="20340000">
            <a:off x="6580979" y="3906836"/>
            <a:ext cx="3764915" cy="1334770"/>
          </a:xfrm>
          <a:prstGeom prst="rect">
            <a:avLst/>
          </a:prstGeom>
          <a:noFill/>
        </p:spPr>
        <p:txBody>
          <a:bodyPr wrap="none" lIns="90170" tIns="46990" rIns="90170" bIns="46990" rtlCol="0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indent="0" algn="ctr" fontAlgn="auto">
              <a:lnSpc>
                <a:spcPct val="100000"/>
              </a:lnSpc>
            </a:pPr>
            <a:r>
              <a:rPr lang="zh-CN" altLang="en-US" sz="66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数学样</a:t>
            </a:r>
            <a:r>
              <a:rPr lang="zh-CN" altLang="en-US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例</a:t>
            </a:r>
            <a:r>
              <a:rPr lang="en-US" altLang="zh-CN" sz="66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4</a:t>
            </a:r>
            <a:endParaRPr lang="en-US" altLang="zh-CN" sz="6600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02080" y="876300"/>
            <a:ext cx="8655685" cy="3783965"/>
            <a:chOff x="2208" y="1380"/>
            <a:chExt cx="13631" cy="5959"/>
          </a:xfrm>
        </p:grpSpPr>
        <p:sp>
          <p:nvSpPr>
            <p:cNvPr id="39" name="文本框 38"/>
            <p:cNvSpPr txBox="1"/>
            <p:nvPr/>
          </p:nvSpPr>
          <p:spPr>
            <a:xfrm>
              <a:off x="9118" y="5400"/>
              <a:ext cx="5371" cy="82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indent="0" algn="ctr" fontAlgn="auto">
                <a:lnSpc>
                  <a:spcPct val="10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数学字符：正常字体</a:t>
              </a:r>
              <a:endParaRPr lang="zh-CN" altLang="en-US" sz="1400">
                <a:solidFill>
                  <a:schemeClr val="accent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  <a:p>
              <a:pPr indent="0" algn="ctr" fontAlgn="auto">
                <a:lnSpc>
                  <a:spcPct val="10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（</a:t>
              </a:r>
              <a:r>
                <a:rPr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charset="0"/>
                  <a:sym typeface="+mn-ea"/>
                </a:rPr>
                <a:t>∵</a:t>
              </a:r>
              <a:r>
                <a:rPr lang="en-US"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charset="0"/>
                  <a:sym typeface="+mn-ea"/>
                </a:rPr>
                <a:t> </a:t>
              </a:r>
              <a:r>
                <a:rPr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charset="0"/>
                  <a:sym typeface="+mn-ea"/>
                </a:rPr>
                <a:t>∴</a:t>
              </a:r>
              <a:r>
                <a:rPr lang="en-US"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charset="0"/>
                  <a:sym typeface="+mn-ea"/>
                </a:rPr>
                <a:t> </a:t>
              </a:r>
              <a:r>
                <a:rPr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⊥</a:t>
              </a:r>
              <a:r>
                <a:rPr lang="en-US" sz="1400" dirty="0">
                  <a:solidFill>
                    <a:srgbClr val="FFFF00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  <a:sym typeface="+mn-ea"/>
                </a:rPr>
                <a:t> </a:t>
              </a:r>
              <a:r>
                <a:rPr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charset="0"/>
                  <a:sym typeface="+mn-ea"/>
                </a:rPr>
                <a:t>，</a:t>
              </a:r>
              <a:r>
                <a:rPr lang="en-US"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charset="0"/>
                  <a:sym typeface="+mn-ea"/>
                </a:rPr>
                <a:t>.</a:t>
              </a:r>
              <a:r>
                <a:rPr lang="zh-CN" altLang="en-US"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charset="0"/>
                  <a:sym typeface="+mn-ea"/>
                </a:rPr>
                <a:t>°</a:t>
              </a:r>
              <a:r>
                <a:rPr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∠</a:t>
              </a:r>
              <a:r>
                <a:rPr lang="en-US" sz="14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</a:t>
              </a:r>
              <a:r>
                <a:rPr sz="1400" baseline="300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</a:t>
              </a:r>
              <a:r>
                <a:rPr lang="en-US" sz="1400" baseline="30000" dirty="0"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</a:t>
              </a:r>
              <a:r>
                <a:rPr lang="zh-CN" altLang="en-US" sz="1400">
                  <a:solidFill>
                    <a:schemeClr val="accent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）</a:t>
              </a:r>
              <a:endParaRPr lang="en-US" sz="1400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  <a:sym typeface="+mn-ea"/>
              </a:endParaRPr>
            </a:p>
          </p:txBody>
        </p:sp>
        <p:cxnSp>
          <p:nvCxnSpPr>
            <p:cNvPr id="23" name="直接箭头连接符 22"/>
            <p:cNvCxnSpPr>
              <a:stCxn id="39" idx="0"/>
            </p:cNvCxnSpPr>
            <p:nvPr>
              <p:custDataLst>
                <p:tags r:id="rId3"/>
              </p:custDataLst>
            </p:nvPr>
          </p:nvCxnSpPr>
          <p:spPr>
            <a:xfrm flipH="1" flipV="1">
              <a:off x="7730" y="1440"/>
              <a:ext cx="4074" cy="396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" name="直接箭头连接符 3"/>
            <p:cNvCxnSpPr>
              <a:stCxn id="39" idx="1"/>
            </p:cNvCxnSpPr>
            <p:nvPr>
              <p:custDataLst>
                <p:tags r:id="rId4"/>
              </p:custDataLst>
            </p:nvPr>
          </p:nvCxnSpPr>
          <p:spPr>
            <a:xfrm flipH="1">
              <a:off x="2208" y="5811"/>
              <a:ext cx="6910" cy="1529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" name="直接箭头连接符 4"/>
            <p:cNvCxnSpPr>
              <a:stCxn id="39" idx="1"/>
            </p:cNvCxnSpPr>
            <p:nvPr>
              <p:custDataLst>
                <p:tags r:id="rId5"/>
              </p:custDataLst>
            </p:nvPr>
          </p:nvCxnSpPr>
          <p:spPr>
            <a:xfrm flipH="1" flipV="1">
              <a:off x="3588" y="4160"/>
              <a:ext cx="5530" cy="1651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6" name="直接箭头连接符 5"/>
            <p:cNvCxnSpPr/>
            <p:nvPr>
              <p:custDataLst>
                <p:tags r:id="rId6"/>
              </p:custDataLst>
            </p:nvPr>
          </p:nvCxnSpPr>
          <p:spPr>
            <a:xfrm flipH="1" flipV="1">
              <a:off x="8849" y="1380"/>
              <a:ext cx="2950" cy="399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/>
            <p:nvPr>
              <p:custDataLst>
                <p:tags r:id="rId7"/>
              </p:custDataLst>
            </p:nvPr>
          </p:nvCxnSpPr>
          <p:spPr>
            <a:xfrm flipV="1">
              <a:off x="11829" y="1430"/>
              <a:ext cx="4010" cy="396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2571750" y="4038600"/>
            <a:ext cx="7778115" cy="2021840"/>
            <a:chOff x="4050" y="6360"/>
            <a:chExt cx="12249" cy="3184"/>
          </a:xfrm>
        </p:grpSpPr>
        <p:sp>
          <p:nvSpPr>
            <p:cNvPr id="35" name="文本框 34"/>
            <p:cNvSpPr txBox="1"/>
            <p:nvPr/>
          </p:nvSpPr>
          <p:spPr>
            <a:xfrm>
              <a:off x="4591" y="8722"/>
              <a:ext cx="5696" cy="82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indent="0" algn="ctr" fontAlgn="auto">
                <a:lnSpc>
                  <a:spcPct val="100000"/>
                </a:lnSpc>
              </a:pPr>
              <a:r>
                <a:rPr lang="zh-CN" altLang="en-US" sz="1400" dirty="0">
                  <a:solidFill>
                    <a:srgbClr val="FF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变量字符：斜体</a:t>
              </a:r>
              <a:r>
                <a:rPr lang="zh-CN" sz="1400" dirty="0">
                  <a:solidFill>
                    <a:srgbClr val="FF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字体</a:t>
              </a:r>
              <a:endParaRPr lang="zh-CN" sz="140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  <a:p>
              <a:pPr indent="0" algn="ctr" fontAlgn="auto">
                <a:lnSpc>
                  <a:spcPct val="100000"/>
                </a:lnSpc>
              </a:pPr>
              <a:r>
                <a:rPr lang="zh-CN" sz="1400" dirty="0">
                  <a:solidFill>
                    <a:srgbClr val="FF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（</a:t>
              </a:r>
              <a:r>
                <a:rPr lang="zh-CN" altLang="en-US" sz="1400" dirty="0">
                  <a:solidFill>
                    <a:srgbClr val="FF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 </a:t>
              </a:r>
              <a:r>
                <a:rPr lang="en-US" sz="1400" i="1" dirty="0">
                  <a:solidFill>
                    <a:srgbClr val="FFFF00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  <a:sym typeface="+mn-ea"/>
                </a:rPr>
                <a:t>D</a:t>
              </a:r>
              <a:r>
                <a:rPr sz="1400" i="1" dirty="0">
                  <a:solidFill>
                    <a:srgbClr val="FFFF00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  <a:sym typeface="+mn-ea"/>
                </a:rPr>
                <a:t>E</a:t>
              </a:r>
              <a:r>
                <a:rPr sz="1400" dirty="0">
                  <a:solidFill>
                    <a:srgbClr val="FFFF00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  <a:sym typeface="+mn-ea"/>
                </a:rPr>
                <a:t>∠</a:t>
              </a:r>
              <a:r>
                <a:rPr sz="1400" i="1" dirty="0">
                  <a:solidFill>
                    <a:srgbClr val="FFFF00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  <a:sym typeface="+mn-ea"/>
                </a:rPr>
                <a:t>AB</a:t>
              </a:r>
              <a:r>
                <a:rPr lang="en-US" sz="1400" i="1" dirty="0">
                  <a:solidFill>
                    <a:srgbClr val="FFFF00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  <a:sym typeface="+mn-ea"/>
                </a:rPr>
                <a:t>C  </a:t>
              </a:r>
              <a:r>
                <a:rPr lang="zh-CN" altLang="en-US" sz="1400" dirty="0">
                  <a:solidFill>
                    <a:srgbClr val="FF0000"/>
                  </a:solidFill>
                  <a:latin typeface="Times New Roman" panose="02020603050405020304" charset="0"/>
                  <a:ea typeface="微软雅黑" panose="020B0503020204020204" charset="-122"/>
                  <a:cs typeface="Times New Roman" panose="02020603050405020304" charset="0"/>
                  <a:sym typeface="+mn-ea"/>
                </a:rPr>
                <a:t>分数用公式编辑器</a:t>
              </a:r>
              <a:r>
                <a:rPr lang="zh-CN" sz="1400" dirty="0">
                  <a:solidFill>
                    <a:srgbClr val="FF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）</a:t>
              </a:r>
              <a:endParaRPr lang="zh-CN" sz="140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cxnSp>
          <p:nvCxnSpPr>
            <p:cNvPr id="20" name="直接箭头连接符 19"/>
            <p:cNvCxnSpPr/>
            <p:nvPr/>
          </p:nvCxnSpPr>
          <p:spPr>
            <a:xfrm flipV="1">
              <a:off x="7577" y="7110"/>
              <a:ext cx="649" cy="161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8" name="直接箭头连接符 7"/>
            <p:cNvCxnSpPr>
              <a:stCxn id="35" idx="1"/>
            </p:cNvCxnSpPr>
            <p:nvPr/>
          </p:nvCxnSpPr>
          <p:spPr>
            <a:xfrm flipH="1" flipV="1">
              <a:off x="4050" y="8722"/>
              <a:ext cx="541" cy="41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>
              <a:stCxn id="35" idx="3"/>
            </p:cNvCxnSpPr>
            <p:nvPr/>
          </p:nvCxnSpPr>
          <p:spPr>
            <a:xfrm flipV="1">
              <a:off x="10287" y="6360"/>
              <a:ext cx="6012" cy="2773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24" name="文本框 23"/>
          <p:cNvSpPr txBox="1"/>
          <p:nvPr/>
        </p:nvSpPr>
        <p:spPr>
          <a:xfrm>
            <a:off x="9161220" y="370140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i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Ｂ</a:t>
            </a:r>
            <a:endParaRPr lang="zh-CN" altLang="en-US" sz="2400" i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002727" y="939795"/>
            <a:ext cx="5816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10</a:t>
            </a:r>
            <a:endParaRPr lang="zh-CN" altLang="en-US" sz="240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9406232" y="1930668"/>
            <a:ext cx="1498051" cy="2238779"/>
            <a:chOff x="9406232" y="1930668"/>
            <a:chExt cx="1498051" cy="2238779"/>
          </a:xfrm>
        </p:grpSpPr>
        <p:sp>
          <p:nvSpPr>
            <p:cNvPr id="15" name="直角三角形 14"/>
            <p:cNvSpPr/>
            <p:nvPr/>
          </p:nvSpPr>
          <p:spPr>
            <a:xfrm flipH="1">
              <a:off x="9406232" y="1930668"/>
              <a:ext cx="1125244" cy="1832708"/>
            </a:xfrm>
            <a:prstGeom prst="rt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noFill/>
              </a:endParaRPr>
            </a:p>
          </p:txBody>
        </p:sp>
        <p:cxnSp>
          <p:nvCxnSpPr>
            <p:cNvPr id="18" name="直接连接符 17"/>
            <p:cNvCxnSpPr>
              <a:stCxn id="15" idx="4"/>
            </p:cNvCxnSpPr>
            <p:nvPr/>
          </p:nvCxnSpPr>
          <p:spPr>
            <a:xfrm flipV="1">
              <a:off x="9406232" y="3204308"/>
              <a:ext cx="1119204" cy="5590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10496799" y="2934959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 dirty="0">
                  <a:solidFill>
                    <a:schemeClr val="bg1"/>
                  </a:solidFill>
                  <a:latin typeface="Times New Roman" panose="02020603050405020304" charset="0"/>
                  <a:ea typeface="SimSun-ExtB" panose="02010609060101010101" pitchFamily="49" charset="-122"/>
                  <a:cs typeface="Times New Roman" panose="02020603050405020304" charset="0"/>
                </a:rPr>
                <a:t>D</a:t>
              </a:r>
              <a:endParaRPr lang="zh-CN" altLang="en-US" sz="2400" i="1" dirty="0">
                <a:solidFill>
                  <a:schemeClr val="bg1"/>
                </a:solidFill>
                <a:latin typeface="Times New Roman" panose="02020603050405020304" charset="0"/>
                <a:ea typeface="SimSun-ExtB" panose="02010609060101010101" pitchFamily="49" charset="-122"/>
                <a:cs typeface="Times New Roman" panose="0202060305040502030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239459" y="370778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i="1" dirty="0">
                  <a:solidFill>
                    <a:schemeClr val="bg1"/>
                  </a:solidFill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Ｃ</a:t>
              </a:r>
              <a:endParaRPr lang="zh-CN" altLang="en-US" sz="2400" i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0373114" y="3595077"/>
              <a:ext cx="159696" cy="1682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0532065" y="173423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A</a:t>
            </a:r>
            <a:endParaRPr lang="zh-CN" altLang="en-US" sz="2400" i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614972" y="251746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i="1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E</a:t>
            </a:r>
            <a:endParaRPr lang="zh-CN" altLang="en-US" sz="2400" i="1" dirty="0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 flipV="1">
            <a:off x="9950380" y="2872072"/>
            <a:ext cx="583179" cy="32400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  <p:bldP spid="29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descr="7b0a2020202022776f7264617274223a2022220a7d0a"/>
          <p:cNvSpPr/>
          <p:nvPr/>
        </p:nvSpPr>
        <p:spPr>
          <a:xfrm rot="20340000">
            <a:off x="7446010" y="3669030"/>
            <a:ext cx="3764915" cy="1334770"/>
          </a:xfrm>
          <a:prstGeom prst="rect">
            <a:avLst/>
          </a:prstGeom>
          <a:noFill/>
        </p:spPr>
        <p:txBody>
          <a:bodyPr wrap="none" lIns="90170" tIns="46990" rIns="90170" bIns="46990" rtlCol="0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indent="0" algn="ctr" fontAlgn="auto">
              <a:lnSpc>
                <a:spcPct val="100000"/>
              </a:lnSpc>
            </a:pPr>
            <a:r>
              <a:rPr lang="zh-CN" altLang="en-US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物理样</a:t>
            </a:r>
            <a:r>
              <a:rPr lang="zh-CN" altLang="en-US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  <a:sym typeface="+mn-ea"/>
              </a:rPr>
              <a:t>例</a:t>
            </a:r>
            <a:r>
              <a:rPr lang="en-US" altLang="zh-CN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1</a:t>
            </a:r>
            <a:endParaRPr lang="en-US" altLang="zh-CN" sz="660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7825" y="459105"/>
            <a:ext cx="1147572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lnSpc>
                <a:spcPts val="3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黑体" panose="02010609060101010101" charset="-122"/>
                <a:sym typeface="+mn-ea"/>
              </a:rPr>
              <a:t>如图所示，沿斜面向上拉一个重为4.5N的物体到斜面顶端，斜面长1.2m、高0.3m，拉力做功为2.16J， 则下列说法错误的是（  </a:t>
            </a:r>
            <a:r>
              <a:rPr lang="en-US" altLang="zh-CN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黑体" panose="02010609060101010101" charset="-122"/>
                <a:sym typeface="+mn-ea"/>
              </a:rPr>
              <a:t>  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黑体" panose="02010609060101010101" charset="-122"/>
                <a:sym typeface="+mn-ea"/>
              </a:rPr>
              <a:t> ）</a:t>
            </a:r>
            <a:endParaRPr lang="zh-CN" altLang="en-US" sz="20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黑体" panose="02010609060101010101" charset="-122"/>
              <a:sym typeface="+mn-ea"/>
            </a:endParaRPr>
          </a:p>
          <a:p>
            <a:pPr lvl="0" indent="0" algn="l" fontAlgn="auto">
              <a:lnSpc>
                <a:spcPts val="3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黑体" panose="02010609060101010101" charset="-122"/>
                <a:sym typeface="+mn-ea"/>
              </a:rPr>
              <a:t>A.拉力的大小为1.8N		B.拉动物体过程中额外功为1.35J</a:t>
            </a:r>
            <a:endParaRPr lang="zh-CN" altLang="en-US" sz="20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黑体" panose="02010609060101010101" charset="-122"/>
              <a:sym typeface="+mn-ea"/>
            </a:endParaRPr>
          </a:p>
          <a:p>
            <a:pPr lvl="0" indent="0" algn="l" fontAlgn="auto">
              <a:lnSpc>
                <a:spcPts val="3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黑体" panose="02010609060101010101" charset="-122"/>
                <a:sym typeface="+mn-ea"/>
              </a:rPr>
              <a:t>C.斜面的机械效率为62.5%	D.物体受到的摩擦力为</a:t>
            </a:r>
            <a:r>
              <a:rPr lang="zh-CN" altLang="en-US" sz="2000" dirty="0">
                <a:solidFill>
                  <a:schemeClr val="bg1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0.675N</a:t>
            </a:r>
            <a:endParaRPr lang="zh-CN" altLang="en-US" sz="2000" dirty="0">
              <a:solidFill>
                <a:schemeClr val="bg1"/>
              </a:solidFill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377824" y="2538247"/>
                <a:ext cx="11475844" cy="37026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0" fontAlgn="auto">
                  <a:lnSpc>
                    <a:spcPts val="3000"/>
                  </a:lnSpc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解析：</a:t>
                </a:r>
                <a:endParaRPr lang="en-US" altLang="zh-CN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因为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 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W</a:t>
                </a:r>
                <a:r>
                  <a:rPr lang="zh-CN" altLang="en-US" sz="2000" baseline="-25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总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=</a:t>
                </a:r>
                <a:r>
                  <a:rPr lang="en-US" altLang="zh-CN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Fs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，所以拉力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 </a:t>
                </a:r>
                <a:r>
                  <a:rPr lang="en-US" altLang="zh-CN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F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 </m:t>
                    </m:r>
                    <m:f>
                      <m:fPr>
                        <m:ctrlP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000" i="1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𝑊</m:t>
                        </m:r>
                        <m:r>
                          <a:rPr lang="zh-CN" altLang="en-US" sz="2000" baseline="-20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总</m:t>
                        </m:r>
                      </m:num>
                      <m:den>
                        <m: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2</m:t>
                        </m:r>
                        <m: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.</m:t>
                        </m:r>
                        <m: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16</m:t>
                        </m:r>
                        <m:r>
                          <m:rPr>
                            <m:sty m:val="p"/>
                          </m:rP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J</m:t>
                        </m:r>
                      </m:num>
                      <m:den>
                        <m: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1</m:t>
                        </m:r>
                        <m: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.</m:t>
                        </m:r>
                        <m: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m</m:t>
                        </m:r>
                      </m:den>
                    </m:f>
                  </m:oMath>
                </a14:m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 =1.8N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，</a:t>
                </a:r>
                <a:r>
                  <a:rPr lang="en-US" altLang="zh-CN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W</a:t>
                </a:r>
                <a:r>
                  <a:rPr lang="zh-CN" altLang="en-US" sz="2000" baseline="-25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有用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=</a:t>
                </a:r>
                <a:r>
                  <a:rPr lang="en-US" altLang="zh-CN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Gh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=4.5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×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0.3=1.35J</a:t>
                </a:r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仿宋" panose="02010609060101010101" charset="-122"/>
                  <a:sym typeface="+mn-ea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额外功：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W</a:t>
                </a:r>
                <a:r>
                  <a:rPr lang="zh-CN" altLang="en-US" sz="2000" baseline="-25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额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=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W</a:t>
                </a:r>
                <a:r>
                  <a:rPr lang="zh-CN" altLang="en-US" sz="2000" baseline="-25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总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-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W</a:t>
                </a:r>
                <a:r>
                  <a:rPr lang="zh-CN" altLang="en-US" sz="2000" baseline="-25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有用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=2.16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J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-1.35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J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=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0.81J</a:t>
                </a:r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仿宋" panose="02010609060101010101" charset="-122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斜面的效率：</a:t>
                </a:r>
                <a:r>
                  <a:rPr lang="en-US" altLang="zh-CN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η 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000" i="1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𝑊</m:t>
                        </m:r>
                        <m:r>
                          <a:rPr lang="zh-CN" altLang="en-US" sz="2000" baseline="-20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有</m:t>
                        </m:r>
                        <m:r>
                          <a:rPr lang="zh-CN" altLang="en-US" sz="2000" baseline="-20000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用</m:t>
                        </m:r>
                      </m:num>
                      <m:den>
                        <m: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𝑊</m:t>
                        </m:r>
                        <m:r>
                          <a:rPr lang="zh-CN" altLang="en-US" sz="2000" b="0" baseline="-20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总</m:t>
                        </m:r>
                      </m:den>
                    </m:f>
                  </m:oMath>
                </a14:m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×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100%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4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1</m:t>
                        </m:r>
                        <m:r>
                          <a:rPr lang="en-US" altLang="zh-CN" sz="24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.</m:t>
                        </m:r>
                        <m:r>
                          <a:rPr lang="en-US" altLang="zh-CN" sz="24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35</m:t>
                        </m:r>
                        <m:r>
                          <m:rPr>
                            <m:sty m:val="p"/>
                          </m:rPr>
                          <a:rPr lang="en-US" altLang="zh-CN" sz="24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J</m:t>
                        </m:r>
                      </m:num>
                      <m:den>
                        <m:r>
                          <a:rPr lang="en-US" altLang="zh-CN" sz="24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2</m:t>
                        </m:r>
                        <m:r>
                          <a:rPr lang="en-US" altLang="zh-CN" sz="24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.</m:t>
                        </m:r>
                        <m:r>
                          <a:rPr lang="en-US" altLang="zh-CN" sz="24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16</m:t>
                        </m:r>
                        <m:r>
                          <m:rPr>
                            <m:sty m:val="p"/>
                          </m:rPr>
                          <a:rPr lang="en-US" altLang="zh-CN" sz="24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J</m:t>
                        </m:r>
                      </m:den>
                    </m:f>
                  </m:oMath>
                </a14:m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×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100% = 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62.5%</a:t>
                </a:r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仿宋" panose="02010609060101010101" charset="-122"/>
                  <a:sym typeface="+mn-ea"/>
                </a:endParaRPr>
              </a:p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因为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W</a:t>
                </a:r>
                <a:r>
                  <a:rPr lang="zh-CN" altLang="en-US" sz="2000" baseline="-25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额 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= 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fs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，所以摩擦力：</a:t>
                </a:r>
                <a:r>
                  <a:rPr lang="en-US" altLang="zh-CN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f 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000" i="1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𝑊</m:t>
                        </m:r>
                        <m:r>
                          <a:rPr lang="zh-CN" altLang="en-US" sz="2000" baseline="-2000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额</m:t>
                        </m:r>
                      </m:num>
                      <m:den>
                        <m:r>
                          <a:rPr lang="en-US" altLang="zh-CN" sz="2000" i="1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Cambria Math" panose="02040503050406030204" pitchFamily="18" charset="0"/>
                    <a:sym typeface="+mn-e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400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0</m:t>
                        </m:r>
                        <m:r>
                          <a:rPr lang="en-US" altLang="zh-CN" sz="2400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.</m:t>
                        </m:r>
                        <m:r>
                          <a:rPr lang="en-US" altLang="zh-CN" sz="2400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81</m:t>
                        </m:r>
                        <m:r>
                          <m:rPr>
                            <m:sty m:val="p"/>
                          </m:rPr>
                          <a:rPr lang="en-US" altLang="zh-CN" sz="2400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J</m:t>
                        </m:r>
                      </m:num>
                      <m:den>
                        <m:r>
                          <a:rPr lang="en-US" altLang="zh-CN" sz="2400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1</m:t>
                        </m:r>
                        <m:r>
                          <a:rPr lang="en-US" altLang="zh-CN" sz="2400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.</m:t>
                        </m:r>
                        <m:r>
                          <a:rPr lang="en-US" altLang="zh-CN" sz="2400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400" dirty="0" smtClean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m</m:t>
                        </m:r>
                      </m:den>
                    </m:f>
                  </m:oMath>
                </a14:m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 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= 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0.675N</a:t>
                </a:r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仿宋" panose="02010609060101010101" charset="-122"/>
                  <a:sym typeface="+mn-ea"/>
                </a:endParaRPr>
              </a:p>
              <a:p>
                <a:pPr indent="0" fontAlgn="auto">
                  <a:lnSpc>
                    <a:spcPts val="3000"/>
                  </a:lnSpc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仿宋" panose="02010609060101010101" charset="-122"/>
                    <a:sym typeface="+mn-ea"/>
                  </a:rPr>
                  <a:t>故答案为：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Times New Roman" panose="02020603050405020304" charset="0"/>
                    <a:sym typeface="+mn-ea"/>
                  </a:rPr>
                  <a:t>B</a:t>
                </a:r>
                <a:endParaRPr lang="en-US" altLang="zh-CN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  <a:sym typeface="+mn-ea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24" y="2538247"/>
                <a:ext cx="11475844" cy="3702685"/>
              </a:xfrm>
              <a:prstGeom prst="rect">
                <a:avLst/>
              </a:prstGeom>
              <a:blipFill rotWithShape="1">
                <a:blip r:embed="rId1"/>
                <a:stretch>
                  <a:fillRect l="-6" t="-4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952" y="979741"/>
            <a:ext cx="2847975" cy="1000125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5036574" y="2665095"/>
            <a:ext cx="3187346" cy="2774315"/>
            <a:chOff x="7650" y="4197"/>
            <a:chExt cx="5347" cy="4369"/>
          </a:xfrm>
        </p:grpSpPr>
        <p:cxnSp>
          <p:nvCxnSpPr>
            <p:cNvPr id="8" name="直接箭头连接符 7"/>
            <p:cNvCxnSpPr/>
            <p:nvPr/>
          </p:nvCxnSpPr>
          <p:spPr>
            <a:xfrm flipH="1">
              <a:off x="7650" y="4672"/>
              <a:ext cx="3101" cy="1531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H="1">
              <a:off x="7942" y="4432"/>
              <a:ext cx="1305" cy="688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9231" y="4197"/>
              <a:ext cx="3016" cy="48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indent="0" algn="ctr" fontAlgn="auto">
                <a:lnSpc>
                  <a:spcPct val="100000"/>
                </a:lnSpc>
              </a:pPr>
              <a:r>
                <a:rPr lang="zh-CN" altLang="en-US" sz="1400">
                  <a:solidFill>
                    <a:schemeClr val="accent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单位字符：正常字体</a:t>
              </a:r>
              <a:endParaRPr lang="zh-CN" altLang="en-US" sz="1400">
                <a:solidFill>
                  <a:schemeClr val="accent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cxnSp>
          <p:nvCxnSpPr>
            <p:cNvPr id="12" name="直接箭头连接符 11"/>
            <p:cNvCxnSpPr/>
            <p:nvPr/>
          </p:nvCxnSpPr>
          <p:spPr>
            <a:xfrm flipH="1">
              <a:off x="9149" y="4696"/>
              <a:ext cx="1562" cy="3870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>
              <a:off x="10703" y="4664"/>
              <a:ext cx="2294" cy="456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1031875" y="2538095"/>
            <a:ext cx="2187575" cy="2096770"/>
            <a:chOff x="1625" y="3997"/>
            <a:chExt cx="3445" cy="3302"/>
          </a:xfrm>
        </p:grpSpPr>
        <p:cxnSp>
          <p:nvCxnSpPr>
            <p:cNvPr id="4" name="直接箭头连接符 3"/>
            <p:cNvCxnSpPr/>
            <p:nvPr/>
          </p:nvCxnSpPr>
          <p:spPr>
            <a:xfrm flipH="1">
              <a:off x="2764" y="4496"/>
              <a:ext cx="459" cy="64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5" name="直接箭头连接符 4"/>
            <p:cNvCxnSpPr>
              <a:stCxn id="7" idx="2"/>
            </p:cNvCxnSpPr>
            <p:nvPr/>
          </p:nvCxnSpPr>
          <p:spPr>
            <a:xfrm flipH="1">
              <a:off x="2095" y="4480"/>
              <a:ext cx="1133" cy="656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1625" y="3997"/>
              <a:ext cx="3205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 fontAlgn="auto">
                <a:lnSpc>
                  <a:spcPct val="100000"/>
                </a:lnSpc>
              </a:pPr>
              <a:r>
                <a:rPr lang="zh-CN" altLang="en-US" sz="1400">
                  <a:solidFill>
                    <a:srgbClr val="FF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变量字符：斜体</a:t>
              </a:r>
              <a:r>
                <a:rPr lang="zh-CN" sz="1400">
                  <a:solidFill>
                    <a:srgbClr val="FF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字体</a:t>
              </a:r>
              <a:endParaRPr lang="zh-CN" sz="140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H="1">
              <a:off x="3135" y="4520"/>
              <a:ext cx="80" cy="2779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>
              <a:off x="3223" y="4512"/>
              <a:ext cx="827" cy="148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>
              <a:stCxn id="7" idx="2"/>
            </p:cNvCxnSpPr>
            <p:nvPr/>
          </p:nvCxnSpPr>
          <p:spPr>
            <a:xfrm>
              <a:off x="3228" y="4480"/>
              <a:ext cx="1842" cy="68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8984103" y="1866513"/>
            <a:ext cx="1915160" cy="1099820"/>
            <a:chOff x="9231" y="2950"/>
            <a:chExt cx="3016" cy="1732"/>
          </a:xfrm>
        </p:grpSpPr>
        <p:sp>
          <p:nvSpPr>
            <p:cNvPr id="23" name="文本框 22"/>
            <p:cNvSpPr txBox="1"/>
            <p:nvPr/>
          </p:nvSpPr>
          <p:spPr>
            <a:xfrm>
              <a:off x="9231" y="4197"/>
              <a:ext cx="3016" cy="48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indent="0" algn="ctr" fontAlgn="auto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配图可以不抠图</a:t>
              </a:r>
              <a:endParaRPr lang="zh-CN" altLang="en-US" sz="1400" dirty="0">
                <a:solidFill>
                  <a:schemeClr val="accent1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cxnSp>
          <p:nvCxnSpPr>
            <p:cNvPr id="25" name="直接箭头连接符 24"/>
            <p:cNvCxnSpPr>
              <a:stCxn id="23" idx="0"/>
            </p:cNvCxnSpPr>
            <p:nvPr/>
          </p:nvCxnSpPr>
          <p:spPr>
            <a:xfrm flipV="1">
              <a:off x="10739" y="2950"/>
              <a:ext cx="316" cy="1247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2974152" y="863595"/>
            <a:ext cx="581685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FF00"/>
                </a:solidFill>
                <a:uFillTx/>
                <a:latin typeface="Times New Roman" panose="0202060305040502030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 descr="7b0a2020202022776f7264617274223a2022220a7d0a"/>
          <p:cNvSpPr/>
          <p:nvPr/>
        </p:nvSpPr>
        <p:spPr>
          <a:xfrm rot="20340000">
            <a:off x="7021195" y="3825875"/>
            <a:ext cx="3764915" cy="1334770"/>
          </a:xfrm>
          <a:prstGeom prst="rect">
            <a:avLst/>
          </a:prstGeom>
          <a:noFill/>
        </p:spPr>
        <p:txBody>
          <a:bodyPr wrap="none" lIns="90170" tIns="46990" rIns="90170" bIns="46990" rtlCol="0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indent="0" algn="ctr" fontAlgn="auto">
              <a:lnSpc>
                <a:spcPct val="100000"/>
              </a:lnSpc>
            </a:pPr>
            <a:r>
              <a:rPr lang="zh-CN" altLang="en-US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物理样例</a:t>
            </a:r>
            <a:r>
              <a:rPr lang="en-US" altLang="zh-CN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2</a:t>
            </a:r>
            <a:endParaRPr lang="en-US" altLang="zh-CN" sz="660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7825" y="459105"/>
            <a:ext cx="9737090" cy="201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小红同学在研学时找到了一块漂亮的雨花石，于是她用弹簧测力计测量雨花石的重力，测量结果如图所示。（g取10N/kg）</a:t>
            </a:r>
            <a:endParaRPr lang="zh-CN" altLang="en-US" sz="2000" dirty="0">
              <a:solidFill>
                <a:schemeClr val="bg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indent="0" algn="l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（1）该雨花石的重力是多少？</a:t>
            </a:r>
            <a:endParaRPr lang="zh-CN" altLang="en-US" sz="2000" dirty="0">
              <a:solidFill>
                <a:schemeClr val="bg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indent="0" algn="l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（2）该雨花石的质量是多少？</a:t>
            </a:r>
            <a:endParaRPr lang="zh-CN" altLang="en-US" sz="2000" dirty="0">
              <a:solidFill>
                <a:schemeClr val="bg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indent="0" algn="l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（3）该弹簧测力计能否测量质量为500g的物体的重力？</a:t>
            </a:r>
            <a:endParaRPr lang="zh-CN" altLang="en-US" sz="2000" dirty="0">
              <a:solidFill>
                <a:schemeClr val="bg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377825" y="2682875"/>
                <a:ext cx="11475085" cy="2493010"/>
              </a:xfrm>
              <a:prstGeom prst="rect">
                <a:avLst/>
              </a:prstGeom>
            </p:spPr>
            <p:txBody>
              <a:bodyPr wrap="square" rtlCol="0" anchor="t" anchorCtr="0">
                <a:spAutoFit/>
              </a:bodyPr>
              <a:lstStyle/>
              <a:p>
                <a:pPr lvl="0" indent="0" algn="l" fontAlgn="auto">
                  <a:lnSpc>
                    <a:spcPts val="3000"/>
                  </a:lnSpc>
                  <a:buClrTx/>
                  <a:buSzTx/>
                  <a:buFontTx/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解析：</a:t>
                </a:r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楷体" panose="02010609060101010101" charset="-122"/>
                  <a:sym typeface="+mn-ea"/>
                </a:endParaRPr>
              </a:p>
              <a:p>
                <a:pPr lvl="0" indent="0" algn="l" fontAlgn="auto">
                  <a:lnSpc>
                    <a:spcPts val="3000"/>
                  </a:lnSpc>
                  <a:buClrTx/>
                  <a:buSzTx/>
                  <a:buFontTx/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本题考查了弹簧测力计的读数和重力公式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G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＝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mg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的运用。</a:t>
                </a:r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楷体" panose="02010609060101010101" charset="-122"/>
                  <a:sym typeface="+mn-ea"/>
                </a:endParaRPr>
              </a:p>
              <a:p>
                <a:pPr lvl="0" indent="0" algn="l" fontAlgn="auto">
                  <a:lnSpc>
                    <a:spcPts val="3000"/>
                  </a:lnSpc>
                  <a:buClrTx/>
                  <a:buSzTx/>
                  <a:buFontTx/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解：（1）由图中测力计的示数可知该雨花石的重力为2.2N；</a:t>
                </a:r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楷体" panose="02010609060101010101" charset="-122"/>
                  <a:sym typeface="+mn-ea"/>
                </a:endParaRPr>
              </a:p>
              <a:p>
                <a:pPr lvl="0" indent="0" algn="l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    （2）由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𝐺</m:t>
                    </m:r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  <a:sym typeface="+mn-ea"/>
                      </a:rPr>
                      <m:t>=</m:t>
                    </m:r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𝑚𝑔</m:t>
                    </m:r>
                  </m:oMath>
                </a14:m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可计算出该雨花石的质量</a:t>
                </a:r>
                <a:r>
                  <a:rPr lang="en-US" altLang="zh-CN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𝑚</m:t>
                    </m:r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=</m:t>
                    </m:r>
                    <m:f>
                      <m:fPr>
                        <m:ctrlP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𝐺</m:t>
                        </m:r>
                      </m:num>
                      <m:den>
                        <m: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𝑔</m:t>
                        </m:r>
                      </m:den>
                    </m:f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=</m:t>
                    </m:r>
                    <m:f>
                      <m:fPr>
                        <m:ctrlP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2</m:t>
                        </m:r>
                        <m: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.</m:t>
                        </m:r>
                        <m: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N</m:t>
                        </m:r>
                      </m:num>
                      <m:den>
                        <m:r>
                          <a:rPr lang="en-US" altLang="zh-CN" sz="2000" i="1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N</m:t>
                        </m:r>
                        <m: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sz="2000" dirty="0">
                            <a:solidFill>
                              <a:srgbClr val="FFFF00"/>
                            </a:solidFill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ea"/>
                          </a:rPr>
                          <m:t>g</m:t>
                        </m:r>
                      </m:den>
                    </m:f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=</m:t>
                    </m:r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0</m:t>
                    </m:r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.</m:t>
                    </m:r>
                    <m:r>
                      <a:rPr lang="en-US" altLang="zh-CN" sz="2000" i="1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22</m:t>
                    </m:r>
                    <m:r>
                      <m:rPr>
                        <m:sty m:val="p"/>
                      </m:rPr>
                      <a:rPr lang="en-US" altLang="zh-CN" sz="2000" dirty="0">
                        <a:solidFill>
                          <a:srgbClr val="FFFF00"/>
                        </a:solidFill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  <a:sym typeface="+mn-ea"/>
                      </a:rPr>
                      <m:t>kg</m:t>
                    </m:r>
                  </m:oMath>
                </a14:m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楷体" panose="02010609060101010101" charset="-122"/>
                  <a:sym typeface="+mn-ea"/>
                </a:endParaRPr>
              </a:p>
              <a:p>
                <a:pPr lvl="0" indent="0" algn="l" fontAlgn="auto">
                  <a:lnSpc>
                    <a:spcPts val="3000"/>
                  </a:lnSpc>
                  <a:buClrTx/>
                  <a:buSzTx/>
                  <a:buFontTx/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    （3）质量为500g的物体的重力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G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＝</a:t>
                </a:r>
                <a:r>
                  <a:rPr lang="zh-CN" altLang="en-US" sz="2000" i="1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mg</a:t>
                </a: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＝500g×10N/kg＝0.5kg×10N/kg＝5N＞4N</a:t>
                </a:r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楷体" panose="02010609060101010101" charset="-122"/>
                  <a:sym typeface="+mn-ea"/>
                </a:endParaRPr>
              </a:p>
              <a:p>
                <a:pPr lvl="0" indent="0" algn="l" fontAlgn="auto">
                  <a:lnSpc>
                    <a:spcPts val="3000"/>
                  </a:lnSpc>
                  <a:buClrTx/>
                  <a:buSzTx/>
                  <a:buFontTx/>
                </a:pPr>
                <a:r>
                  <a:rPr lang="zh-CN" altLang="en-US" sz="2000" dirty="0">
                    <a:solidFill>
                      <a:srgbClr val="FFFF00"/>
                    </a:solidFill>
                    <a:uFillTx/>
                    <a:latin typeface="Times New Roman" panose="02020603050405020304" charset="0"/>
                    <a:ea typeface="宋体" panose="02010600030101010101" pitchFamily="2" charset="-122"/>
                    <a:cs typeface="楷体" panose="02010609060101010101" charset="-122"/>
                    <a:sym typeface="+mn-ea"/>
                  </a:rPr>
                  <a:t>超出了该测力计的最大量程，所以不能测量。</a:t>
                </a:r>
                <a:endParaRPr lang="zh-CN" altLang="en-US" sz="2000" dirty="0">
                  <a:solidFill>
                    <a:srgbClr val="FFFF00"/>
                  </a:solidFill>
                  <a:uFillTx/>
                  <a:latin typeface="Times New Roman" panose="02020603050405020304" charset="0"/>
                  <a:ea typeface="宋体" panose="02010600030101010101" pitchFamily="2" charset="-122"/>
                  <a:cs typeface="楷体" panose="02010609060101010101" charset="-122"/>
                  <a:sym typeface="+mn-ea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25" y="2682875"/>
                <a:ext cx="11475085" cy="249301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 descr="C:/Users/Administrator/Desktop/0001.png000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lum bright="36000"/>
          </a:blip>
          <a:srcRect l="55" r="55"/>
          <a:stretch>
            <a:fillRect/>
          </a:stretch>
        </p:blipFill>
        <p:spPr>
          <a:xfrm>
            <a:off x="10303510" y="532130"/>
            <a:ext cx="1017270" cy="396811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790700" y="2520950"/>
            <a:ext cx="4048125" cy="2021840"/>
            <a:chOff x="2820" y="4225"/>
            <a:chExt cx="6375" cy="3184"/>
          </a:xfrm>
        </p:grpSpPr>
        <p:sp>
          <p:nvSpPr>
            <p:cNvPr id="11" name="文本框 10"/>
            <p:cNvSpPr txBox="1"/>
            <p:nvPr/>
          </p:nvSpPr>
          <p:spPr>
            <a:xfrm>
              <a:off x="3347" y="4225"/>
              <a:ext cx="2928" cy="48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FF0000"/>
                  </a:solidFill>
                  <a:latin typeface="Times New Roman" panose="02020603050405020304" charset="0"/>
                  <a:ea typeface="楷体" panose="02010609060101010101" charset="-122"/>
                </a:rPr>
                <a:t>变量字符：斜体</a:t>
              </a:r>
              <a:r>
                <a:rPr lang="zh-CN" sz="1400">
                  <a:solidFill>
                    <a:srgbClr val="FF0000"/>
                  </a:solidFill>
                  <a:latin typeface="Times New Roman" panose="02020603050405020304" charset="0"/>
                  <a:ea typeface="楷体" panose="02010609060101010101" charset="-122"/>
                </a:rPr>
                <a:t>字体</a:t>
              </a:r>
              <a:endParaRPr lang="zh-CN" sz="1400">
                <a:solidFill>
                  <a:srgbClr val="FF0000"/>
                </a:solidFill>
                <a:latin typeface="Times New Roman" panose="02020603050405020304" charset="0"/>
                <a:ea typeface="楷体" panose="02010609060101010101" charset="-122"/>
              </a:endParaRPr>
            </a:p>
          </p:txBody>
        </p:sp>
        <p:cxnSp>
          <p:nvCxnSpPr>
            <p:cNvPr id="15" name="直接箭头连接符 14"/>
            <p:cNvCxnSpPr>
              <a:stCxn id="11" idx="2"/>
            </p:cNvCxnSpPr>
            <p:nvPr/>
          </p:nvCxnSpPr>
          <p:spPr>
            <a:xfrm flipH="1">
              <a:off x="2820" y="4708"/>
              <a:ext cx="1991" cy="1907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>
              <a:stCxn id="11" idx="2"/>
            </p:cNvCxnSpPr>
            <p:nvPr/>
          </p:nvCxnSpPr>
          <p:spPr>
            <a:xfrm flipH="1">
              <a:off x="3810" y="4708"/>
              <a:ext cx="1001" cy="195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stCxn id="11" idx="2"/>
            </p:cNvCxnSpPr>
            <p:nvPr/>
          </p:nvCxnSpPr>
          <p:spPr>
            <a:xfrm>
              <a:off x="4811" y="4708"/>
              <a:ext cx="3649" cy="1937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>
              <a:stCxn id="11" idx="2"/>
            </p:cNvCxnSpPr>
            <p:nvPr/>
          </p:nvCxnSpPr>
          <p:spPr>
            <a:xfrm>
              <a:off x="4811" y="4708"/>
              <a:ext cx="4384" cy="1787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/>
            <p:nvPr/>
          </p:nvCxnSpPr>
          <p:spPr>
            <a:xfrm>
              <a:off x="4815" y="4695"/>
              <a:ext cx="2715" cy="271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5656580" y="2644140"/>
            <a:ext cx="2760980" cy="1870075"/>
            <a:chOff x="8908" y="4524"/>
            <a:chExt cx="4348" cy="2945"/>
          </a:xfrm>
        </p:grpSpPr>
        <p:sp>
          <p:nvSpPr>
            <p:cNvPr id="12" name="文本框 11"/>
            <p:cNvSpPr txBox="1"/>
            <p:nvPr/>
          </p:nvSpPr>
          <p:spPr>
            <a:xfrm>
              <a:off x="10240" y="4524"/>
              <a:ext cx="3016" cy="483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chemeClr val="accent1"/>
                  </a:solidFill>
                  <a:latin typeface="Times New Roman" panose="02020603050405020304" charset="0"/>
                  <a:ea typeface="楷体" panose="02010609060101010101" charset="-122"/>
                </a:rPr>
                <a:t>单位字符：正常字体</a:t>
              </a:r>
              <a:endParaRPr lang="zh-CN" altLang="en-US" sz="1400">
                <a:solidFill>
                  <a:schemeClr val="accent1"/>
                </a:solidFill>
                <a:latin typeface="Times New Roman" panose="02020603050405020304" charset="0"/>
                <a:ea typeface="楷体" panose="02010609060101010101" charset="-122"/>
              </a:endParaRPr>
            </a:p>
          </p:txBody>
        </p:sp>
        <p:cxnSp>
          <p:nvCxnSpPr>
            <p:cNvPr id="13" name="直接箭头连接符 12"/>
            <p:cNvCxnSpPr>
              <a:stCxn id="12" idx="2"/>
            </p:cNvCxnSpPr>
            <p:nvPr/>
          </p:nvCxnSpPr>
          <p:spPr>
            <a:xfrm flipH="1">
              <a:off x="10638" y="5007"/>
              <a:ext cx="1110" cy="1553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>
              <a:stCxn id="12" idx="2"/>
            </p:cNvCxnSpPr>
            <p:nvPr/>
          </p:nvCxnSpPr>
          <p:spPr>
            <a:xfrm>
              <a:off x="11748" y="5007"/>
              <a:ext cx="1182" cy="2313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/>
            <p:nvPr/>
          </p:nvCxnSpPr>
          <p:spPr>
            <a:xfrm flipH="1">
              <a:off x="10814" y="5032"/>
              <a:ext cx="928" cy="2136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>
              <a:stCxn id="12" idx="2"/>
            </p:cNvCxnSpPr>
            <p:nvPr/>
          </p:nvCxnSpPr>
          <p:spPr>
            <a:xfrm flipH="1">
              <a:off x="8908" y="5007"/>
              <a:ext cx="2840" cy="2463"/>
            </a:xfrm>
            <a:prstGeom prst="straightConnector1">
              <a:avLst/>
            </a:prstGeom>
            <a:ln>
              <a:solidFill>
                <a:schemeClr val="accent1"/>
              </a:solidFill>
              <a:headEnd type="none"/>
              <a:tailEnd type="triangle" w="med" len="me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rcRect l="413" t="5041" r="1653" b="7050"/>
          <a:stretch>
            <a:fillRect/>
          </a:stretch>
        </p:blipFill>
        <p:spPr>
          <a:xfrm>
            <a:off x="1769809" y="2006600"/>
            <a:ext cx="2167699" cy="2850642"/>
          </a:xfrm>
          <a:prstGeom prst="rect">
            <a:avLst/>
          </a:prstGeom>
        </p:spPr>
      </p:pic>
      <p:sp>
        <p:nvSpPr>
          <p:cNvPr id="33" name="矩形 32" descr="7b0a2020202022776f7264617274223a2022220a7d0a"/>
          <p:cNvSpPr/>
          <p:nvPr/>
        </p:nvSpPr>
        <p:spPr>
          <a:xfrm rot="20340000">
            <a:off x="7446010" y="3669030"/>
            <a:ext cx="3764915" cy="1334770"/>
          </a:xfrm>
          <a:prstGeom prst="rect">
            <a:avLst/>
          </a:prstGeom>
          <a:noFill/>
        </p:spPr>
        <p:txBody>
          <a:bodyPr wrap="none" lIns="90170" tIns="46990" rIns="90170" bIns="46990" rtlCol="0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 indent="0" algn="ctr" fontAlgn="auto">
              <a:lnSpc>
                <a:spcPct val="100000"/>
              </a:lnSpc>
            </a:pPr>
            <a:r>
              <a:rPr lang="zh-CN" altLang="en-US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简介样</a:t>
            </a:r>
            <a:r>
              <a:rPr lang="zh-CN" sz="66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ea typeface="楷体" panose="02010609060101010101" charset="-122"/>
                <a:cs typeface="Times New Roman" panose="02020603050405020304" charset="0"/>
              </a:rPr>
              <a:t>例</a:t>
            </a:r>
            <a:endParaRPr lang="zh-CN" sz="660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charset="0"/>
              <a:ea typeface="楷体" panose="02010609060101010101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25210" y="3057525"/>
            <a:ext cx="5276215" cy="1383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赣州市信丰县第三中学</a:t>
            </a:r>
            <a:endParaRPr lang="zh-CN" altLang="en-US" sz="2000" dirty="0">
              <a:solidFill>
                <a:schemeClr val="bg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93155" y="2505094"/>
            <a:ext cx="2737485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林国梁</a:t>
            </a:r>
            <a:endParaRPr lang="zh-CN" altLang="en-US" sz="2000" dirty="0">
              <a:solidFill>
                <a:schemeClr val="bg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COMMONDATA" val="eyJoZGlkIjoiNzA3ZGIyMDJiMmVlNTc0YjU5MmM5Y2Y3ZmJjZjYzY2IifQ==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2227</Words>
  <Application>WPS 演示</Application>
  <PresentationFormat>宽屏</PresentationFormat>
  <Paragraphs>156</Paragraphs>
  <Slides>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微软雅黑</vt:lpstr>
      <vt:lpstr>仿宋</vt:lpstr>
      <vt:lpstr>楷体</vt:lpstr>
      <vt:lpstr>黑体</vt:lpstr>
      <vt:lpstr>Cambria Math</vt:lpstr>
      <vt:lpstr>SimSun-ExtB</vt:lpstr>
      <vt:lpstr>MS Mincho</vt:lpstr>
      <vt:lpstr>RjPinyin</vt:lpstr>
      <vt:lpstr>Calibri</vt:lpstr>
      <vt:lpstr>Arial Unicode MS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李杰华</dc:creator>
  <cp:lastModifiedBy>李兵峰</cp:lastModifiedBy>
  <cp:revision>121</cp:revision>
  <dcterms:created xsi:type="dcterms:W3CDTF">2023-08-09T12:44:00Z</dcterms:created>
  <dcterms:modified xsi:type="dcterms:W3CDTF">2025-04-03T00:50:38Z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6831E05A0D2F46B9A5F159DBC659CA6C_13</vt:lpwstr>
  </property>
  <property fmtid="{D5CDD505-2E9C-101B-9397-08002B2CF9AE}" pid="3" name="KSOProductBuildVer">
    <vt:lpwstr>2052-12.1.0.20305</vt:lpwstr>
  </property>
</Properties>
</file>